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1"/>
    <p:sldMasterId id="2147483678" r:id="rId2"/>
  </p:sldMasterIdLst>
  <p:notesMasterIdLst>
    <p:notesMasterId r:id="rId24"/>
  </p:notesMasterIdLst>
  <p:sldIdLst>
    <p:sldId id="1256" r:id="rId3"/>
    <p:sldId id="256" r:id="rId4"/>
    <p:sldId id="342" r:id="rId5"/>
    <p:sldId id="343" r:id="rId6"/>
    <p:sldId id="257" r:id="rId7"/>
    <p:sldId id="345" r:id="rId8"/>
    <p:sldId id="341" r:id="rId9"/>
    <p:sldId id="344" r:id="rId10"/>
    <p:sldId id="313" r:id="rId11"/>
    <p:sldId id="349" r:id="rId12"/>
    <p:sldId id="338" r:id="rId13"/>
    <p:sldId id="330" r:id="rId14"/>
    <p:sldId id="331" r:id="rId15"/>
    <p:sldId id="350" r:id="rId16"/>
    <p:sldId id="266" r:id="rId17"/>
    <p:sldId id="273" r:id="rId18"/>
    <p:sldId id="274" r:id="rId19"/>
    <p:sldId id="276" r:id="rId20"/>
    <p:sldId id="277" r:id="rId21"/>
    <p:sldId id="278" r:id="rId22"/>
    <p:sldId id="27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273"/>
    <p:restoredTop sz="80952"/>
  </p:normalViewPr>
  <p:slideViewPr>
    <p:cSldViewPr snapToGrid="0">
      <p:cViewPr varScale="1">
        <p:scale>
          <a:sx n="98" d="100"/>
          <a:sy n="98" d="100"/>
        </p:scale>
        <p:origin x="208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FFFC7D-8AD1-D649-AB29-159CCF570C7A}" type="datetimeFigureOut">
              <a:rPr lang="en-US" smtClean="0"/>
              <a:t>8/23/24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E857E9-8E67-B348-9245-C12C1CC506F6}" type="slidenum">
              <a:rPr lang="en-US" smtClean="0"/>
              <a:t>‹#›</a:t>
            </a:fld>
            <a:endParaRPr lang="en-US"/>
          </a:p>
        </p:txBody>
      </p:sp>
    </p:spTree>
    <p:extLst>
      <p:ext uri="{BB962C8B-B14F-4D97-AF65-F5344CB8AC3E}">
        <p14:creationId xmlns:p14="http://schemas.microsoft.com/office/powerpoint/2010/main" val="34279618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66529" rtl="0" eaLnBrk="1" fontAlgn="auto" latinLnBrk="0" hangingPunct="1">
              <a:lnSpc>
                <a:spcPct val="100000"/>
              </a:lnSpc>
              <a:spcBef>
                <a:spcPts val="0"/>
              </a:spcBef>
              <a:spcAft>
                <a:spcPts val="0"/>
              </a:spcAft>
              <a:buClrTx/>
              <a:buSzTx/>
              <a:buFontTx/>
              <a:buNone/>
              <a:tabLst/>
              <a:defRPr/>
            </a:pPr>
            <a:fld id="{0612C5F2-1D7B-4F9C-ACBA-FAF899C57060}"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66529"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939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dirty="0"/>
              <a:t>Why is this bad? Shouldn’t our theories be evidence-based? Yes. But pretending like you predicted some result when you didn’t is (1) lying, and (2) likely to propagate flukes as validation of some theory.</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dirty="0"/>
              <a:t>What is considered legitimate is doing exploratory research, and then </a:t>
            </a:r>
            <a:r>
              <a:rPr lang="en-US" dirty="0" err="1"/>
              <a:t>HARKing</a:t>
            </a:r>
            <a:r>
              <a:rPr lang="en-US" dirty="0"/>
              <a:t> for a confirmatory follow-up study.</a:t>
            </a:r>
          </a:p>
        </p:txBody>
      </p:sp>
      <p:sp>
        <p:nvSpPr>
          <p:cNvPr id="4" name="Slide Number Placeholder 3"/>
          <p:cNvSpPr>
            <a:spLocks noGrp="1"/>
          </p:cNvSpPr>
          <p:nvPr>
            <p:ph type="sldNum" sz="quarter" idx="5"/>
          </p:nvPr>
        </p:nvSpPr>
        <p:spPr/>
        <p:txBody>
          <a:bodyPr/>
          <a:lstStyle/>
          <a:p>
            <a:fld id="{2CAFB437-A070-A243-B1BF-19EB5B588C99}" type="slidenum">
              <a:rPr lang="en-US" smtClean="0"/>
              <a:t>13</a:t>
            </a:fld>
            <a:endParaRPr lang="en-US"/>
          </a:p>
        </p:txBody>
      </p:sp>
    </p:spTree>
    <p:extLst>
      <p:ext uri="{BB962C8B-B14F-4D97-AF65-F5344CB8AC3E}">
        <p14:creationId xmlns:p14="http://schemas.microsoft.com/office/powerpoint/2010/main" val="7616271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dirty="0"/>
          </a:p>
        </p:txBody>
      </p:sp>
      <p:sp>
        <p:nvSpPr>
          <p:cNvPr id="4" name="Slide Number Placeholder 3"/>
          <p:cNvSpPr>
            <a:spLocks noGrp="1"/>
          </p:cNvSpPr>
          <p:nvPr>
            <p:ph type="sldNum" sz="quarter" idx="5"/>
          </p:nvPr>
        </p:nvSpPr>
        <p:spPr/>
        <p:txBody>
          <a:bodyPr/>
          <a:lstStyle/>
          <a:p>
            <a:fld id="{2CAFB437-A070-A243-B1BF-19EB5B588C99}" type="slidenum">
              <a:rPr lang="en-US" smtClean="0"/>
              <a:t>14</a:t>
            </a:fld>
            <a:endParaRPr lang="en-US"/>
          </a:p>
        </p:txBody>
      </p:sp>
    </p:spTree>
    <p:extLst>
      <p:ext uri="{BB962C8B-B14F-4D97-AF65-F5344CB8AC3E}">
        <p14:creationId xmlns:p14="http://schemas.microsoft.com/office/powerpoint/2010/main" val="19687239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5EB2BDD0-298C-524D-BD6A-B0F14C7C85D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a:extLst>
              <a:ext uri="{FF2B5EF4-FFF2-40B4-BE49-F238E27FC236}">
                <a16:creationId xmlns:a16="http://schemas.microsoft.com/office/drawing/2014/main" id="{0EAFD3ED-7525-8D47-9F3F-E0294676333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9699" name="Slide Number Placeholder 3">
            <a:extLst>
              <a:ext uri="{FF2B5EF4-FFF2-40B4-BE49-F238E27FC236}">
                <a16:creationId xmlns:a16="http://schemas.microsoft.com/office/drawing/2014/main" id="{0336D17D-058E-6C40-84BE-A2F4A789661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F303196-5C5A-034D-9764-0B38F38D2FD5}" type="slidenum">
              <a:rPr lang="en-US" altLang="en-US" smtClean="0"/>
              <a:pPr fontAlgn="base">
                <a:spcBef>
                  <a:spcPct val="0"/>
                </a:spcBef>
                <a:spcAft>
                  <a:spcPct val="0"/>
                </a:spcAft>
              </a:pPr>
              <a:t>15</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Usually put this in Method section</a:t>
            </a:r>
          </a:p>
          <a:p>
            <a:pPr marL="171450" indent="-171450">
              <a:buFontTx/>
              <a:buChar char="-"/>
            </a:pPr>
            <a:r>
              <a:rPr lang="en-US" dirty="0"/>
              <a:t>Determining sample size in advance guards against peeking at data. If you did peek, mention that.</a:t>
            </a:r>
          </a:p>
          <a:p>
            <a:pPr marL="171450" indent="-171450">
              <a:buFontTx/>
              <a:buChar char="-"/>
            </a:pPr>
            <a:r>
              <a:rPr lang="en-US" dirty="0"/>
              <a:t>Stopping rule can be “We did power analysis and determined that 300 participants would give us 90% power”, but can also be “We determined sample size by the number of participants that signed up after 2 semesters of collecting data.” </a:t>
            </a:r>
          </a:p>
          <a:p>
            <a:pPr marL="171450" indent="-171450">
              <a:buFontTx/>
              <a:buChar char="-"/>
            </a:pPr>
            <a:r>
              <a:rPr lang="en-US" dirty="0"/>
              <a:t>Data exclusions: state how many excluded, why, and can also report if results changed when including</a:t>
            </a:r>
          </a:p>
          <a:p>
            <a:pPr marL="171450" indent="-171450">
              <a:buFontTx/>
              <a:buChar char="-"/>
            </a:pPr>
            <a:r>
              <a:rPr lang="en-US" dirty="0"/>
              <a:t>Reporting manipulations: guards against only reporting manipulations that had significant effects</a:t>
            </a:r>
          </a:p>
          <a:p>
            <a:pPr marL="171450" indent="-171450">
              <a:buFontTx/>
              <a:buChar char="-"/>
            </a:pPr>
            <a:r>
              <a:rPr lang="en-US" dirty="0"/>
              <a:t>Reporting all measures: guards against only reporting measures that were significantly affected.</a:t>
            </a:r>
          </a:p>
          <a:p>
            <a:pPr marL="628650" lvl="1" indent="-171450">
              <a:buFontTx/>
              <a:buChar char="-"/>
            </a:pPr>
            <a:r>
              <a:rPr lang="en-US" dirty="0"/>
              <a:t>You would interpret results differently if you tried 3 manipulations and only one worked, compared to if you only tried one. </a:t>
            </a:r>
          </a:p>
          <a:p>
            <a:pPr marL="628650" lvl="1" indent="-171450">
              <a:buFontTx/>
              <a:buChar char="-"/>
            </a:pPr>
            <a:r>
              <a:rPr lang="en-US" dirty="0"/>
              <a:t>Would interpret results differently if there were 20 measures and only one was affected—this is likely due to chance. </a:t>
            </a:r>
          </a:p>
        </p:txBody>
      </p:sp>
      <p:sp>
        <p:nvSpPr>
          <p:cNvPr id="4" name="Slide Number Placeholder 3"/>
          <p:cNvSpPr>
            <a:spLocks noGrp="1"/>
          </p:cNvSpPr>
          <p:nvPr>
            <p:ph type="sldNum" sz="quarter" idx="5"/>
          </p:nvPr>
        </p:nvSpPr>
        <p:spPr/>
        <p:txBody>
          <a:bodyPr/>
          <a:lstStyle/>
          <a:p>
            <a:pPr>
              <a:defRPr/>
            </a:pPr>
            <a:fld id="{1CC06776-B046-B547-9777-FBDFF889AFA6}" type="slidenum">
              <a:rPr lang="en-US" smtClean="0"/>
              <a:pPr>
                <a:defRPr/>
              </a:pPr>
              <a:t>18</a:t>
            </a:fld>
            <a:endParaRPr lang="en-US"/>
          </a:p>
        </p:txBody>
      </p:sp>
    </p:spTree>
    <p:extLst>
      <p:ext uri="{BB962C8B-B14F-4D97-AF65-F5344CB8AC3E}">
        <p14:creationId xmlns:p14="http://schemas.microsoft.com/office/powerpoint/2010/main" val="20366792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29E838A-4730-7248-90BE-41EA675ED4FB}" type="slidenum">
              <a:rPr lang="en-US" smtClean="0"/>
              <a:t>2</a:t>
            </a:fld>
            <a:endParaRPr lang="en-US"/>
          </a:p>
        </p:txBody>
      </p:sp>
    </p:spTree>
    <p:extLst>
      <p:ext uri="{BB962C8B-B14F-4D97-AF65-F5344CB8AC3E}">
        <p14:creationId xmlns:p14="http://schemas.microsoft.com/office/powerpoint/2010/main" val="2963005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were 9 studies. I’ll describe just one. The rest are pretty similar. Participants are presented with a blank screen, divided into a left and right half. They are told that on one side or the other there is an image, and they have to guess which side it is. You’d expect, from random guessing, that their success rate would be 50%. That’s exactly what was found for neutral images and positive images. But, for erotic images, the hit rate was higher: about 53%. Given their sample size, the probability of observing that success rate was less than 1%. That’s “statistically significant”.</a:t>
            </a:r>
          </a:p>
          <a:p>
            <a:endParaRPr lang="en-US" dirty="0"/>
          </a:p>
          <a:p>
            <a:r>
              <a:rPr lang="en-US" dirty="0"/>
              <a:t>I’m told there was a debate on the editorial board about whether to publish this. On the one hand, they all thought it was crazy. On the other, it met the typical methodological and statistical standards for the journal.</a:t>
            </a:r>
          </a:p>
          <a:p>
            <a:endParaRPr lang="en-US" dirty="0"/>
          </a:p>
        </p:txBody>
      </p:sp>
      <p:sp>
        <p:nvSpPr>
          <p:cNvPr id="4" name="Slide Number Placeholder 3"/>
          <p:cNvSpPr>
            <a:spLocks noGrp="1"/>
          </p:cNvSpPr>
          <p:nvPr>
            <p:ph type="sldNum" sz="quarter" idx="5"/>
          </p:nvPr>
        </p:nvSpPr>
        <p:spPr/>
        <p:txBody>
          <a:bodyPr/>
          <a:lstStyle/>
          <a:p>
            <a:fld id="{83E857E9-8E67-B348-9245-C12C1CC506F6}" type="slidenum">
              <a:rPr lang="en-US" smtClean="0"/>
              <a:t>3</a:t>
            </a:fld>
            <a:endParaRPr lang="en-US"/>
          </a:p>
        </p:txBody>
      </p:sp>
    </p:spTree>
    <p:extLst>
      <p:ext uri="{BB962C8B-B14F-4D97-AF65-F5344CB8AC3E}">
        <p14:creationId xmlns:p14="http://schemas.microsoft.com/office/powerpoint/2010/main" val="512595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Clearly something is wrong with the standards of evidence, or the standard practices. Something needs to change. But what? What is the source of the problem? How can reproducibility be increased?</a:t>
            </a:r>
          </a:p>
          <a:p>
            <a:endParaRPr lang="en-US" dirty="0"/>
          </a:p>
        </p:txBody>
      </p:sp>
      <p:sp>
        <p:nvSpPr>
          <p:cNvPr id="4" name="Slide Number Placeholder 3"/>
          <p:cNvSpPr>
            <a:spLocks noGrp="1"/>
          </p:cNvSpPr>
          <p:nvPr>
            <p:ph type="sldNum" sz="quarter" idx="5"/>
          </p:nvPr>
        </p:nvSpPr>
        <p:spPr/>
        <p:txBody>
          <a:bodyPr/>
          <a:lstStyle/>
          <a:p>
            <a:fld id="{83E857E9-8E67-B348-9245-C12C1CC506F6}" type="slidenum">
              <a:rPr lang="en-US" smtClean="0"/>
              <a:t>4</a:t>
            </a:fld>
            <a:endParaRPr lang="en-US"/>
          </a:p>
        </p:txBody>
      </p:sp>
    </p:spTree>
    <p:extLst>
      <p:ext uri="{BB962C8B-B14F-4D97-AF65-F5344CB8AC3E}">
        <p14:creationId xmlns:p14="http://schemas.microsoft.com/office/powerpoint/2010/main" val="39956463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2016, the journal </a:t>
            </a:r>
            <a:r>
              <a:rPr lang="en-US" i="1" dirty="0"/>
              <a:t>Nature</a:t>
            </a:r>
            <a:r>
              <a:rPr lang="en-US" i="0" dirty="0"/>
              <a:t> conducted a survey on reproducibility, that included over 1500 scientists in different fields. Across different areas of science, a majority of researchers said that they had failed to reproduce someone else’s study—which means probably published results (usually you wouldn’t know about it otherwise).</a:t>
            </a:r>
            <a:endParaRPr lang="en-US" dirty="0"/>
          </a:p>
        </p:txBody>
      </p:sp>
      <p:sp>
        <p:nvSpPr>
          <p:cNvPr id="4" name="Slide Number Placeholder 3"/>
          <p:cNvSpPr>
            <a:spLocks noGrp="1"/>
          </p:cNvSpPr>
          <p:nvPr>
            <p:ph type="sldNum" sz="quarter" idx="5"/>
          </p:nvPr>
        </p:nvSpPr>
        <p:spPr/>
        <p:txBody>
          <a:bodyPr/>
          <a:lstStyle/>
          <a:p>
            <a:fld id="{2CAFB437-A070-A243-B1BF-19EB5B588C99}" type="slidenum">
              <a:rPr lang="en-US" smtClean="0"/>
              <a:t>7</a:t>
            </a:fld>
            <a:endParaRPr lang="en-US"/>
          </a:p>
        </p:txBody>
      </p:sp>
    </p:spTree>
    <p:extLst>
      <p:ext uri="{BB962C8B-B14F-4D97-AF65-F5344CB8AC3E}">
        <p14:creationId xmlns:p14="http://schemas.microsoft.com/office/powerpoint/2010/main" val="3324151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dirty="0"/>
          </a:p>
        </p:txBody>
      </p:sp>
      <p:sp>
        <p:nvSpPr>
          <p:cNvPr id="4" name="Slide Number Placeholder 3"/>
          <p:cNvSpPr>
            <a:spLocks noGrp="1"/>
          </p:cNvSpPr>
          <p:nvPr>
            <p:ph type="sldNum" sz="quarter" idx="5"/>
          </p:nvPr>
        </p:nvSpPr>
        <p:spPr/>
        <p:txBody>
          <a:bodyPr/>
          <a:lstStyle/>
          <a:p>
            <a:fld id="{2CAFB437-A070-A243-B1BF-19EB5B588C99}" type="slidenum">
              <a:rPr lang="en-US" smtClean="0"/>
              <a:t>9</a:t>
            </a:fld>
            <a:endParaRPr lang="en-US"/>
          </a:p>
        </p:txBody>
      </p:sp>
    </p:spTree>
    <p:extLst>
      <p:ext uri="{BB962C8B-B14F-4D97-AF65-F5344CB8AC3E}">
        <p14:creationId xmlns:p14="http://schemas.microsoft.com/office/powerpoint/2010/main" val="40136673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What is a p-value?</a:t>
            </a:r>
          </a:p>
        </p:txBody>
      </p:sp>
      <p:sp>
        <p:nvSpPr>
          <p:cNvPr id="4" name="Slide Number Placeholder 3"/>
          <p:cNvSpPr>
            <a:spLocks noGrp="1"/>
          </p:cNvSpPr>
          <p:nvPr>
            <p:ph type="sldNum" sz="quarter" idx="5"/>
          </p:nvPr>
        </p:nvSpPr>
        <p:spPr/>
        <p:txBody>
          <a:bodyPr/>
          <a:lstStyle/>
          <a:p>
            <a:fld id="{2CAFB437-A070-A243-B1BF-19EB5B588C99}" type="slidenum">
              <a:rPr lang="en-US" smtClean="0"/>
              <a:t>10</a:t>
            </a:fld>
            <a:endParaRPr lang="en-US"/>
          </a:p>
        </p:txBody>
      </p:sp>
    </p:spTree>
    <p:extLst>
      <p:ext uri="{BB962C8B-B14F-4D97-AF65-F5344CB8AC3E}">
        <p14:creationId xmlns:p14="http://schemas.microsoft.com/office/powerpoint/2010/main" val="745560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CAFB437-A070-A243-B1BF-19EB5B588C99}" type="slidenum">
              <a:rPr lang="en-US" smtClean="0"/>
              <a:t>11</a:t>
            </a:fld>
            <a:endParaRPr lang="en-US"/>
          </a:p>
        </p:txBody>
      </p:sp>
    </p:spTree>
    <p:extLst>
      <p:ext uri="{BB962C8B-B14F-4D97-AF65-F5344CB8AC3E}">
        <p14:creationId xmlns:p14="http://schemas.microsoft.com/office/powerpoint/2010/main" val="36124921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thing that’s not explicitly named here (though assumed in A) is running lots of tests. The p-value for each test will indicate, for that test, the probability of the results given the null. But the probability that any one of those tests will have a p &lt; .05 is quite high. Marker throwing demonstration.</a:t>
            </a:r>
          </a:p>
        </p:txBody>
      </p:sp>
      <p:sp>
        <p:nvSpPr>
          <p:cNvPr id="4" name="Slide Number Placeholder 3"/>
          <p:cNvSpPr>
            <a:spLocks noGrp="1"/>
          </p:cNvSpPr>
          <p:nvPr>
            <p:ph type="sldNum" sz="quarter" idx="5"/>
          </p:nvPr>
        </p:nvSpPr>
        <p:spPr/>
        <p:txBody>
          <a:bodyPr/>
          <a:lstStyle/>
          <a:p>
            <a:fld id="{2CAFB437-A070-A243-B1BF-19EB5B588C99}" type="slidenum">
              <a:rPr lang="en-US" smtClean="0"/>
              <a:t>12</a:t>
            </a:fld>
            <a:endParaRPr lang="en-US"/>
          </a:p>
        </p:txBody>
      </p:sp>
    </p:spTree>
    <p:extLst>
      <p:ext uri="{BB962C8B-B14F-4D97-AF65-F5344CB8AC3E}">
        <p14:creationId xmlns:p14="http://schemas.microsoft.com/office/powerpoint/2010/main" val="2771554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50666DC1-CD27-4874-9484-9D06C59FE4D0}"/>
              </a:ext>
            </a:extLst>
          </p:cNvPr>
          <p:cNvSpPr/>
          <p:nvPr/>
        </p:nvSpPr>
        <p:spPr>
          <a:xfrm>
            <a:off x="0" y="0"/>
            <a:ext cx="12192000" cy="3429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77579F-F417-47C2-AC03-911CCED021DB}"/>
              </a:ext>
            </a:extLst>
          </p:cNvPr>
          <p:cNvSpPr>
            <a:spLocks noGrp="1"/>
          </p:cNvSpPr>
          <p:nvPr>
            <p:ph type="ctrTitle"/>
          </p:nvPr>
        </p:nvSpPr>
        <p:spPr>
          <a:xfrm>
            <a:off x="484552" y="447675"/>
            <a:ext cx="8397511" cy="2714625"/>
          </a:xfrm>
        </p:spPr>
        <p:txBody>
          <a:bodyPr anchor="b">
            <a:normAutofit/>
          </a:bodyPr>
          <a:lstStyle>
            <a:lvl1pPr algn="l">
              <a:defRPr sz="54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1643E600-28DA-4780-9E00-2E12F74FF621}"/>
              </a:ext>
            </a:extLst>
          </p:cNvPr>
          <p:cNvSpPr>
            <a:spLocks noGrp="1"/>
          </p:cNvSpPr>
          <p:nvPr>
            <p:ph type="subTitle" idx="1"/>
          </p:nvPr>
        </p:nvSpPr>
        <p:spPr>
          <a:xfrm>
            <a:off x="484552" y="3602037"/>
            <a:ext cx="8397511" cy="2460625"/>
          </a:xfrm>
        </p:spPr>
        <p:txBody>
          <a:bodyPr>
            <a:normAutofit/>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0E6F1DC-ADFB-42C9-AB34-FCB38C8123FC}"/>
              </a:ext>
            </a:extLst>
          </p:cNvPr>
          <p:cNvSpPr>
            <a:spLocks noGrp="1"/>
          </p:cNvSpPr>
          <p:nvPr>
            <p:ph type="dt" sz="half" idx="10"/>
          </p:nvPr>
        </p:nvSpPr>
        <p:spPr/>
        <p:txBody>
          <a:bodyPr/>
          <a:lstStyle/>
          <a:p>
            <a:fld id="{92538219-6E45-4D12-B767-46F92D5844D4}" type="datetime1">
              <a:rPr lang="en-US" smtClean="0"/>
              <a:t>8/23/24</a:t>
            </a:fld>
            <a:endParaRPr lang="en-US"/>
          </a:p>
        </p:txBody>
      </p:sp>
      <p:sp>
        <p:nvSpPr>
          <p:cNvPr id="5" name="Footer Placeholder 4">
            <a:extLst>
              <a:ext uri="{FF2B5EF4-FFF2-40B4-BE49-F238E27FC236}">
                <a16:creationId xmlns:a16="http://schemas.microsoft.com/office/drawing/2014/main" id="{EE799E6D-BBA8-4A15-94DA-DBE8A4FDE6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803C82-8719-4FAC-94BF-2A91335FB58A}"/>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5235626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68A33-CB96-4CB1-9941-753BD0824C9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43EB269-70DF-4510-A313-336226558E5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1EA3CC-B2DC-4E87-826C-B885A7E62819}"/>
              </a:ext>
            </a:extLst>
          </p:cNvPr>
          <p:cNvSpPr>
            <a:spLocks noGrp="1"/>
          </p:cNvSpPr>
          <p:nvPr>
            <p:ph type="dt" sz="half" idx="10"/>
          </p:nvPr>
        </p:nvSpPr>
        <p:spPr/>
        <p:txBody>
          <a:bodyPr/>
          <a:lstStyle/>
          <a:p>
            <a:fld id="{836430B8-6059-41E5-A5DC-C07A76F5859A}" type="datetime1">
              <a:rPr lang="en-US" smtClean="0"/>
              <a:t>8/23/24</a:t>
            </a:fld>
            <a:endParaRPr lang="en-US"/>
          </a:p>
        </p:txBody>
      </p:sp>
      <p:sp>
        <p:nvSpPr>
          <p:cNvPr id="5" name="Footer Placeholder 4">
            <a:extLst>
              <a:ext uri="{FF2B5EF4-FFF2-40B4-BE49-F238E27FC236}">
                <a16:creationId xmlns:a16="http://schemas.microsoft.com/office/drawing/2014/main" id="{7AF37F52-A7C4-4E21-A12A-02546D4775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66031F-5A79-48A7-8EDC-DDD9A9E4B9FC}"/>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538909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9188483-96C4-4E9C-AA6A-E70005461AEE}"/>
              </a:ext>
            </a:extLst>
          </p:cNvPr>
          <p:cNvSpPr/>
          <p:nvPr/>
        </p:nvSpPr>
        <p:spPr>
          <a:xfrm>
            <a:off x="9144000" y="0"/>
            <a:ext cx="3048000" cy="685466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a:extLst>
              <a:ext uri="{FF2B5EF4-FFF2-40B4-BE49-F238E27FC236}">
                <a16:creationId xmlns:a16="http://schemas.microsoft.com/office/drawing/2014/main" id="{0E4FCD54-7F0B-446E-9998-93E7BD7CE74D}"/>
              </a:ext>
            </a:extLst>
          </p:cNvPr>
          <p:cNvSpPr>
            <a:spLocks noGrp="1"/>
          </p:cNvSpPr>
          <p:nvPr>
            <p:ph type="title" orient="vert"/>
          </p:nvPr>
        </p:nvSpPr>
        <p:spPr>
          <a:xfrm>
            <a:off x="9534222" y="365125"/>
            <a:ext cx="2238678" cy="5811838"/>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D0766238-BBF1-4672-BC09-746C6967E5DF}"/>
              </a:ext>
            </a:extLst>
          </p:cNvPr>
          <p:cNvSpPr>
            <a:spLocks noGrp="1"/>
          </p:cNvSpPr>
          <p:nvPr>
            <p:ph type="body" orient="vert" idx="1"/>
          </p:nvPr>
        </p:nvSpPr>
        <p:spPr>
          <a:xfrm>
            <a:off x="484552" y="365125"/>
            <a:ext cx="8374062"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6F8F32A5-B67B-45C1-B454-12E9FBE0C869}"/>
              </a:ext>
            </a:extLst>
          </p:cNvPr>
          <p:cNvSpPr>
            <a:spLocks noGrp="1"/>
          </p:cNvSpPr>
          <p:nvPr>
            <p:ph type="dt" sz="half" idx="10"/>
          </p:nvPr>
        </p:nvSpPr>
        <p:spPr/>
        <p:txBody>
          <a:bodyPr/>
          <a:lstStyle/>
          <a:p>
            <a:fld id="{A09D0CB7-D16E-4358-B7F4-EA4A24554592}" type="datetime1">
              <a:rPr lang="en-US" smtClean="0"/>
              <a:t>8/23/24</a:t>
            </a:fld>
            <a:endParaRPr lang="en-US"/>
          </a:p>
        </p:txBody>
      </p:sp>
      <p:sp>
        <p:nvSpPr>
          <p:cNvPr id="5" name="Footer Placeholder 4">
            <a:extLst>
              <a:ext uri="{FF2B5EF4-FFF2-40B4-BE49-F238E27FC236}">
                <a16:creationId xmlns:a16="http://schemas.microsoft.com/office/drawing/2014/main" id="{48E91896-9441-4636-89D5-84E5932A1EDB}"/>
              </a:ext>
            </a:extLst>
          </p:cNvPr>
          <p:cNvSpPr>
            <a:spLocks noGrp="1"/>
          </p:cNvSpPr>
          <p:nvPr>
            <p:ph type="ftr" sz="quarter" idx="11"/>
          </p:nvPr>
        </p:nvSpPr>
        <p:spPr>
          <a:xfrm>
            <a:off x="3228110" y="6356350"/>
            <a:ext cx="4114800" cy="365125"/>
          </a:xfrm>
        </p:spPr>
        <p:txBody>
          <a:bodyPr/>
          <a:lstStyle/>
          <a:p>
            <a:endParaRPr lang="en-US" dirty="0"/>
          </a:p>
        </p:txBody>
      </p:sp>
      <p:sp>
        <p:nvSpPr>
          <p:cNvPr id="6" name="Slide Number Placeholder 5">
            <a:extLst>
              <a:ext uri="{FF2B5EF4-FFF2-40B4-BE49-F238E27FC236}">
                <a16:creationId xmlns:a16="http://schemas.microsoft.com/office/drawing/2014/main" id="{88937DFE-7F48-4EB0-83BC-A93F342D2618}"/>
              </a:ext>
            </a:extLst>
          </p:cNvPr>
          <p:cNvSpPr>
            <a:spLocks noGrp="1"/>
          </p:cNvSpPr>
          <p:nvPr>
            <p:ph type="sldNum" sz="quarter" idx="12"/>
          </p:nvPr>
        </p:nvSpPr>
        <p:spPr/>
        <p:txBody>
          <a:bodyPr/>
          <a:lstStyle>
            <a:lvl1pPr>
              <a:defRPr>
                <a:solidFill>
                  <a:schemeClr val="bg1">
                    <a:alpha val="80000"/>
                  </a:schemeClr>
                </a:solidFill>
              </a:defRPr>
            </a:lvl1pPr>
          </a:lstStyle>
          <a:p>
            <a:fld id="{1F646F3F-274D-499B-ABBE-824EB4ABDC3D}" type="slidenum">
              <a:rPr lang="en-US" smtClean="0"/>
              <a:pPr/>
              <a:t>‹#›</a:t>
            </a:fld>
            <a:endParaRPr lang="en-US" dirty="0"/>
          </a:p>
        </p:txBody>
      </p:sp>
    </p:spTree>
    <p:extLst>
      <p:ext uri="{BB962C8B-B14F-4D97-AF65-F5344CB8AC3E}">
        <p14:creationId xmlns:p14="http://schemas.microsoft.com/office/powerpoint/2010/main" val="27382077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Option 1">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5E6520E-2CCF-A84A-B040-7E326394690D}"/>
              </a:ext>
            </a:extLst>
          </p:cNvPr>
          <p:cNvSpPr/>
          <p:nvPr userDrawn="1"/>
        </p:nvSpPr>
        <p:spPr>
          <a:xfrm>
            <a:off x="0" y="0"/>
            <a:ext cx="12192000" cy="68580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5" name="Oval 4">
            <a:extLst>
              <a:ext uri="{FF2B5EF4-FFF2-40B4-BE49-F238E27FC236}">
                <a16:creationId xmlns:a16="http://schemas.microsoft.com/office/drawing/2014/main" id="{5EC5C60C-DA96-9941-8768-7A13FD301352}"/>
              </a:ext>
            </a:extLst>
          </p:cNvPr>
          <p:cNvSpPr/>
          <p:nvPr userDrawn="1"/>
        </p:nvSpPr>
        <p:spPr>
          <a:xfrm>
            <a:off x="3351213" y="700088"/>
            <a:ext cx="5489575" cy="5457825"/>
          </a:xfrm>
          <a:prstGeom prst="ellipse">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grpSp>
        <p:nvGrpSpPr>
          <p:cNvPr id="9" name="Group 8">
            <a:extLst>
              <a:ext uri="{FF2B5EF4-FFF2-40B4-BE49-F238E27FC236}">
                <a16:creationId xmlns:a16="http://schemas.microsoft.com/office/drawing/2014/main" id="{448EF677-8D00-E24F-94C5-F01E3BF9186F}"/>
              </a:ext>
            </a:extLst>
          </p:cNvPr>
          <p:cNvGrpSpPr/>
          <p:nvPr userDrawn="1"/>
        </p:nvGrpSpPr>
        <p:grpSpPr>
          <a:xfrm>
            <a:off x="5703147" y="3346450"/>
            <a:ext cx="785707" cy="192088"/>
            <a:chOff x="5696373" y="3346450"/>
            <a:chExt cx="785707" cy="192088"/>
          </a:xfrm>
        </p:grpSpPr>
        <p:sp>
          <p:nvSpPr>
            <p:cNvPr id="6" name="Oval 5">
              <a:extLst>
                <a:ext uri="{FF2B5EF4-FFF2-40B4-BE49-F238E27FC236}">
                  <a16:creationId xmlns:a16="http://schemas.microsoft.com/office/drawing/2014/main" id="{87D127DC-5439-7542-9F22-AB75514DF8A2}"/>
                </a:ext>
              </a:extLst>
            </p:cNvPr>
            <p:cNvSpPr/>
            <p:nvPr userDrawn="1"/>
          </p:nvSpPr>
          <p:spPr>
            <a:xfrm>
              <a:off x="5994135" y="3346450"/>
              <a:ext cx="191030" cy="1920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Oval 6">
              <a:extLst>
                <a:ext uri="{FF2B5EF4-FFF2-40B4-BE49-F238E27FC236}">
                  <a16:creationId xmlns:a16="http://schemas.microsoft.com/office/drawing/2014/main" id="{255F9312-4008-4345-B887-EE3FEA6CFEAE}"/>
                </a:ext>
              </a:extLst>
            </p:cNvPr>
            <p:cNvSpPr/>
            <p:nvPr userDrawn="1"/>
          </p:nvSpPr>
          <p:spPr>
            <a:xfrm>
              <a:off x="6288088" y="3346450"/>
              <a:ext cx="193992" cy="1920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Oval 7">
              <a:extLst>
                <a:ext uri="{FF2B5EF4-FFF2-40B4-BE49-F238E27FC236}">
                  <a16:creationId xmlns:a16="http://schemas.microsoft.com/office/drawing/2014/main" id="{9CB9E724-D0EE-C746-8056-C90723D0ECBA}"/>
                </a:ext>
              </a:extLst>
            </p:cNvPr>
            <p:cNvSpPr/>
            <p:nvPr userDrawn="1"/>
          </p:nvSpPr>
          <p:spPr>
            <a:xfrm>
              <a:off x="5696373" y="3346450"/>
              <a:ext cx="194840" cy="1920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2" name="Title 1"/>
          <p:cNvSpPr>
            <a:spLocks noGrp="1"/>
          </p:cNvSpPr>
          <p:nvPr>
            <p:ph type="ctrTitle"/>
          </p:nvPr>
        </p:nvSpPr>
        <p:spPr>
          <a:xfrm>
            <a:off x="4095806" y="1675328"/>
            <a:ext cx="4000388" cy="1332242"/>
          </a:xfrm>
        </p:spPr>
        <p:txBody>
          <a:bodyPr>
            <a:noAutofit/>
          </a:bodyPr>
          <a:lstStyle>
            <a:lvl1pPr algn="ctr">
              <a:defRPr sz="42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3696473" y="3862276"/>
            <a:ext cx="4763716" cy="709724"/>
          </a:xfrm>
        </p:spPr>
        <p:txBody>
          <a:bodyPr anchor="ctr">
            <a:noAutofit/>
          </a:bodyPr>
          <a:lstStyle>
            <a:lvl1pPr marL="0" indent="0" algn="ctr">
              <a:buNone/>
              <a:defRPr sz="2200" i="1">
                <a:solidFill>
                  <a:schemeClr val="bg1"/>
                </a:solidFill>
                <a:latin typeface="+mn-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28965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Objectives Option 2">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8BB21E7-06DA-EB48-ABBE-2AE4753EB39F}"/>
              </a:ext>
            </a:extLst>
          </p:cNvPr>
          <p:cNvSpPr/>
          <p:nvPr userDrawn="1"/>
        </p:nvSpPr>
        <p:spPr>
          <a:xfrm>
            <a:off x="508000" y="390525"/>
            <a:ext cx="11125200" cy="1527175"/>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7" name="Oval 6">
            <a:extLst>
              <a:ext uri="{FF2B5EF4-FFF2-40B4-BE49-F238E27FC236}">
                <a16:creationId xmlns:a16="http://schemas.microsoft.com/office/drawing/2014/main" id="{1A45808E-35EF-5542-BDDD-D8F68893B782}"/>
              </a:ext>
            </a:extLst>
          </p:cNvPr>
          <p:cNvSpPr/>
          <p:nvPr userDrawn="1"/>
        </p:nvSpPr>
        <p:spPr>
          <a:xfrm>
            <a:off x="508000" y="2552700"/>
            <a:ext cx="3322638" cy="33035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Oval 7">
            <a:extLst>
              <a:ext uri="{FF2B5EF4-FFF2-40B4-BE49-F238E27FC236}">
                <a16:creationId xmlns:a16="http://schemas.microsoft.com/office/drawing/2014/main" id="{E795F482-83D3-9242-A0BD-90FA8A982523}"/>
              </a:ext>
            </a:extLst>
          </p:cNvPr>
          <p:cNvSpPr/>
          <p:nvPr userDrawn="1"/>
        </p:nvSpPr>
        <p:spPr>
          <a:xfrm>
            <a:off x="8267700" y="2552700"/>
            <a:ext cx="3322638" cy="33035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Oval 8">
            <a:extLst>
              <a:ext uri="{FF2B5EF4-FFF2-40B4-BE49-F238E27FC236}">
                <a16:creationId xmlns:a16="http://schemas.microsoft.com/office/drawing/2014/main" id="{0331901F-74D3-5B40-960F-970A3C8B14B9}"/>
              </a:ext>
            </a:extLst>
          </p:cNvPr>
          <p:cNvSpPr/>
          <p:nvPr userDrawn="1"/>
        </p:nvSpPr>
        <p:spPr>
          <a:xfrm>
            <a:off x="4387850" y="2552700"/>
            <a:ext cx="3322638" cy="33035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ctrTitle"/>
          </p:nvPr>
        </p:nvSpPr>
        <p:spPr>
          <a:xfrm>
            <a:off x="508000" y="856701"/>
            <a:ext cx="11125200" cy="584789"/>
          </a:xfrm>
        </p:spPr>
        <p:txBody>
          <a:bodyPr>
            <a:noAutofit/>
          </a:bodyPr>
          <a:lstStyle>
            <a:lvl1pPr marL="0" algn="ctr">
              <a:defRPr sz="52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13" name="Text Placeholder 4"/>
          <p:cNvSpPr>
            <a:spLocks noGrp="1"/>
          </p:cNvSpPr>
          <p:nvPr>
            <p:ph type="body" sz="quarter" idx="16"/>
          </p:nvPr>
        </p:nvSpPr>
        <p:spPr>
          <a:xfrm>
            <a:off x="649357" y="3564835"/>
            <a:ext cx="3021496" cy="1197665"/>
          </a:xfrm>
        </p:spPr>
        <p:txBody>
          <a:bodyPr anchor="ctr">
            <a:noAutofit/>
          </a:bodyPr>
          <a:lstStyle>
            <a:lvl1pPr marL="0" indent="0" algn="ctr">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19" name="Text Placeholder 4">
            <a:extLst>
              <a:ext uri="{FF2B5EF4-FFF2-40B4-BE49-F238E27FC236}">
                <a16:creationId xmlns:a16="http://schemas.microsoft.com/office/drawing/2014/main" id="{4A9ECE79-3623-1742-B02D-0EF962C69227}"/>
              </a:ext>
            </a:extLst>
          </p:cNvPr>
          <p:cNvSpPr>
            <a:spLocks noGrp="1"/>
          </p:cNvSpPr>
          <p:nvPr>
            <p:ph type="body" sz="quarter" idx="17"/>
          </p:nvPr>
        </p:nvSpPr>
        <p:spPr>
          <a:xfrm>
            <a:off x="8415131" y="3564835"/>
            <a:ext cx="3034748" cy="1197665"/>
          </a:xfrm>
        </p:spPr>
        <p:txBody>
          <a:bodyPr anchor="ctr">
            <a:noAutofit/>
          </a:bodyPr>
          <a:lstStyle>
            <a:lvl1pPr marL="0" indent="0" algn="ctr">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21" name="Text Placeholder 4">
            <a:extLst>
              <a:ext uri="{FF2B5EF4-FFF2-40B4-BE49-F238E27FC236}">
                <a16:creationId xmlns:a16="http://schemas.microsoft.com/office/drawing/2014/main" id="{F5159A3A-4068-1E45-96E8-79A4A1FDA763}"/>
              </a:ext>
            </a:extLst>
          </p:cNvPr>
          <p:cNvSpPr>
            <a:spLocks noGrp="1"/>
          </p:cNvSpPr>
          <p:nvPr>
            <p:ph type="body" sz="quarter" idx="18"/>
          </p:nvPr>
        </p:nvSpPr>
        <p:spPr>
          <a:xfrm>
            <a:off x="4505739" y="3564835"/>
            <a:ext cx="3048000" cy="1197665"/>
          </a:xfrm>
        </p:spPr>
        <p:txBody>
          <a:bodyPr anchor="ctr">
            <a:noAutofit/>
          </a:bodyPr>
          <a:lstStyle>
            <a:lvl1pPr marL="0" indent="0" algn="ctr">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091103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1_Title Slide Option 1">
    <p:bg>
      <p:bgPr>
        <a:blipFill>
          <a:blip r:embed="rId2"/>
          <a:stretch>
            <a:fillRect/>
          </a:stretch>
        </a:blip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D0538F4-3F8A-5743-84C7-D216AB93D9A9}"/>
              </a:ext>
            </a:extLst>
          </p:cNvPr>
          <p:cNvSpPr/>
          <p:nvPr userDrawn="1"/>
        </p:nvSpPr>
        <p:spPr>
          <a:xfrm>
            <a:off x="-1" y="0"/>
            <a:ext cx="12192001" cy="6868319"/>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508000" y="417539"/>
            <a:ext cx="11125200" cy="1017225"/>
          </a:xfrm>
          <a:solidFill>
            <a:srgbClr val="FFFFFF"/>
          </a:solidFill>
        </p:spPr>
        <p:txBody>
          <a:bodyPr>
            <a:noAutofit/>
          </a:bodyPr>
          <a:lstStyle>
            <a:lvl1pPr marL="0" algn="ctr">
              <a:defRPr sz="3300" b="0">
                <a:solidFill>
                  <a:schemeClr val="tx1"/>
                </a:solidFill>
                <a:latin typeface="+mj-lt"/>
                <a:cs typeface="Arial" panose="020B0604020202020204" pitchFamily="34" charset="0"/>
              </a:defRPr>
            </a:lvl1pPr>
          </a:lstStyle>
          <a:p>
            <a:r>
              <a:rPr lang="en-US"/>
              <a:t>Click to edit Master title style</a:t>
            </a:r>
            <a:endParaRPr lang="en-US" dirty="0"/>
          </a:p>
        </p:txBody>
      </p:sp>
      <p:sp>
        <p:nvSpPr>
          <p:cNvPr id="39" name="Text Placeholder 4"/>
          <p:cNvSpPr>
            <a:spLocks noGrp="1"/>
          </p:cNvSpPr>
          <p:nvPr>
            <p:ph type="body" sz="quarter" idx="17"/>
          </p:nvPr>
        </p:nvSpPr>
        <p:spPr>
          <a:xfrm>
            <a:off x="1364974" y="2904209"/>
            <a:ext cx="10268225"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40" name="Text Placeholder 4"/>
          <p:cNvSpPr>
            <a:spLocks noGrp="1"/>
          </p:cNvSpPr>
          <p:nvPr>
            <p:ph type="body" sz="quarter" idx="18"/>
          </p:nvPr>
        </p:nvSpPr>
        <p:spPr>
          <a:xfrm>
            <a:off x="1364974" y="3827739"/>
            <a:ext cx="10268225"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59" name="Text Placeholder 4"/>
          <p:cNvSpPr>
            <a:spLocks noGrp="1"/>
          </p:cNvSpPr>
          <p:nvPr>
            <p:ph type="body" sz="quarter" idx="23"/>
          </p:nvPr>
        </p:nvSpPr>
        <p:spPr>
          <a:xfrm>
            <a:off x="1364974" y="5674800"/>
            <a:ext cx="10268225"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13" name="Text Placeholder 4"/>
          <p:cNvSpPr>
            <a:spLocks noGrp="1"/>
          </p:cNvSpPr>
          <p:nvPr>
            <p:ph type="body" sz="quarter" idx="16"/>
          </p:nvPr>
        </p:nvSpPr>
        <p:spPr>
          <a:xfrm>
            <a:off x="1364974" y="1980679"/>
            <a:ext cx="10268226"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58" name="Text Placeholder 4"/>
          <p:cNvSpPr>
            <a:spLocks noGrp="1"/>
          </p:cNvSpPr>
          <p:nvPr>
            <p:ph type="body" sz="quarter" idx="22"/>
          </p:nvPr>
        </p:nvSpPr>
        <p:spPr>
          <a:xfrm>
            <a:off x="1364974" y="4751269"/>
            <a:ext cx="10268225"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17" name="Freeform 7">
            <a:extLst>
              <a:ext uri="{FF2B5EF4-FFF2-40B4-BE49-F238E27FC236}">
                <a16:creationId xmlns:a16="http://schemas.microsoft.com/office/drawing/2014/main" id="{CDEACDAE-C3F8-1048-A7CC-793954924CB3}"/>
              </a:ext>
            </a:extLst>
          </p:cNvPr>
          <p:cNvSpPr>
            <a:spLocks/>
          </p:cNvSpPr>
          <p:nvPr userDrawn="1"/>
        </p:nvSpPr>
        <p:spPr bwMode="auto">
          <a:xfrm>
            <a:off x="516525" y="1994268"/>
            <a:ext cx="627476" cy="599764"/>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8" name="Freeform 8">
            <a:extLst>
              <a:ext uri="{FF2B5EF4-FFF2-40B4-BE49-F238E27FC236}">
                <a16:creationId xmlns:a16="http://schemas.microsoft.com/office/drawing/2014/main" id="{17E29689-BB0B-8B4A-BAF0-A6D7F50E216E}"/>
              </a:ext>
            </a:extLst>
          </p:cNvPr>
          <p:cNvSpPr>
            <a:spLocks/>
          </p:cNvSpPr>
          <p:nvPr userDrawn="1"/>
        </p:nvSpPr>
        <p:spPr bwMode="auto">
          <a:xfrm>
            <a:off x="516525" y="5693561"/>
            <a:ext cx="627476" cy="599764"/>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9" name="Freeform 9">
            <a:extLst>
              <a:ext uri="{FF2B5EF4-FFF2-40B4-BE49-F238E27FC236}">
                <a16:creationId xmlns:a16="http://schemas.microsoft.com/office/drawing/2014/main" id="{8BB91098-2754-E349-A793-9D15048F8530}"/>
              </a:ext>
            </a:extLst>
          </p:cNvPr>
          <p:cNvSpPr>
            <a:spLocks/>
          </p:cNvSpPr>
          <p:nvPr userDrawn="1"/>
        </p:nvSpPr>
        <p:spPr bwMode="auto">
          <a:xfrm>
            <a:off x="516525" y="2922970"/>
            <a:ext cx="627476" cy="599764"/>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0" name="Freeform 11">
            <a:extLst>
              <a:ext uri="{FF2B5EF4-FFF2-40B4-BE49-F238E27FC236}">
                <a16:creationId xmlns:a16="http://schemas.microsoft.com/office/drawing/2014/main" id="{AC4503A5-AD67-CF47-B3A5-E56FCC7E8D29}"/>
              </a:ext>
            </a:extLst>
          </p:cNvPr>
          <p:cNvSpPr>
            <a:spLocks/>
          </p:cNvSpPr>
          <p:nvPr userDrawn="1"/>
        </p:nvSpPr>
        <p:spPr bwMode="auto">
          <a:xfrm>
            <a:off x="516525" y="4788791"/>
            <a:ext cx="627476" cy="599765"/>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1" name="Freeform 9">
            <a:extLst>
              <a:ext uri="{FF2B5EF4-FFF2-40B4-BE49-F238E27FC236}">
                <a16:creationId xmlns:a16="http://schemas.microsoft.com/office/drawing/2014/main" id="{CBB3E28C-8603-1D41-B293-9DF5BFDFBCF5}"/>
              </a:ext>
            </a:extLst>
          </p:cNvPr>
          <p:cNvSpPr>
            <a:spLocks/>
          </p:cNvSpPr>
          <p:nvPr userDrawn="1"/>
        </p:nvSpPr>
        <p:spPr bwMode="auto">
          <a:xfrm>
            <a:off x="516525" y="3846500"/>
            <a:ext cx="627476" cy="599764"/>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Tree>
    <p:extLst>
      <p:ext uri="{BB962C8B-B14F-4D97-AF65-F5344CB8AC3E}">
        <p14:creationId xmlns:p14="http://schemas.microsoft.com/office/powerpoint/2010/main" val="2761459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Page Title 1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C5EC5E4-83ED-514F-853E-AB724778CD15}"/>
              </a:ext>
            </a:extLst>
          </p:cNvPr>
          <p:cNvSpPr/>
          <p:nvPr userDrawn="1"/>
        </p:nvSpPr>
        <p:spPr>
          <a:xfrm>
            <a:off x="515938" y="358775"/>
            <a:ext cx="11125200" cy="6118225"/>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C0FD9902-EDC6-AD4E-A5CD-9FBCAF7DE62F}"/>
              </a:ext>
            </a:extLst>
          </p:cNvPr>
          <p:cNvSpPr>
            <a:spLocks noGrp="1"/>
          </p:cNvSpPr>
          <p:nvPr>
            <p:ph type="ctrTitle"/>
          </p:nvPr>
        </p:nvSpPr>
        <p:spPr>
          <a:xfrm>
            <a:off x="1073625" y="461317"/>
            <a:ext cx="10008359" cy="1211047"/>
          </a:xfrm>
        </p:spPr>
        <p:txBody>
          <a:bodyPr>
            <a:noAutofit/>
          </a:bodyPr>
          <a:lstStyle>
            <a:lvl1pPr marL="0" algn="l">
              <a:defRPr sz="57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6" name="Text Placeholder 9">
            <a:extLst>
              <a:ext uri="{FF2B5EF4-FFF2-40B4-BE49-F238E27FC236}">
                <a16:creationId xmlns:a16="http://schemas.microsoft.com/office/drawing/2014/main" id="{67DDD03F-8E78-EA4B-A5F1-C9F6D3307B0C}"/>
              </a:ext>
            </a:extLst>
          </p:cNvPr>
          <p:cNvSpPr>
            <a:spLocks noGrp="1"/>
          </p:cNvSpPr>
          <p:nvPr>
            <p:ph type="body" sz="quarter" idx="10" hasCustomPrompt="1"/>
          </p:nvPr>
        </p:nvSpPr>
        <p:spPr>
          <a:xfrm>
            <a:off x="1073623" y="1874520"/>
            <a:ext cx="10008361" cy="4360024"/>
          </a:xfrm>
        </p:spPr>
        <p:txBody>
          <a:bodyPr numCol="1" spcCol="182880">
            <a:normAutofit/>
          </a:bodyPr>
          <a:lstStyle>
            <a:lvl1pPr marL="0" indent="0">
              <a:lnSpc>
                <a:spcPct val="100000"/>
              </a:lnSpc>
              <a:buFontTx/>
              <a:buNone/>
              <a:defRPr sz="2000" b="1">
                <a:solidFill>
                  <a:schemeClr val="bg1"/>
                </a:solidFill>
                <a:latin typeface="+mn-lt"/>
                <a:cs typeface="Arial" panose="020B0604020202020204" pitchFamily="34" charset="0"/>
              </a:defRPr>
            </a:lvl1pPr>
            <a:lvl2pPr marL="457200" indent="0">
              <a:lnSpc>
                <a:spcPct val="100000"/>
              </a:lnSpc>
              <a:buFontTx/>
              <a:buNone/>
              <a:defRPr sz="2000" b="1">
                <a:solidFill>
                  <a:schemeClr val="bg1"/>
                </a:solidFill>
                <a:latin typeface="+mn-lt"/>
                <a:cs typeface="Arial" panose="020B0604020202020204" pitchFamily="34" charset="0"/>
              </a:defRPr>
            </a:lvl2pPr>
            <a:lvl3pPr marL="914400" indent="0">
              <a:lnSpc>
                <a:spcPct val="100000"/>
              </a:lnSpc>
              <a:buFontTx/>
              <a:buNone/>
              <a:defRPr sz="2000" b="1">
                <a:solidFill>
                  <a:schemeClr val="bg1"/>
                </a:solidFill>
                <a:latin typeface="+mn-lt"/>
                <a:cs typeface="Arial" panose="020B0604020202020204" pitchFamily="34" charset="0"/>
              </a:defRPr>
            </a:lvl3pPr>
            <a:lvl4pPr marL="1371600" indent="0">
              <a:lnSpc>
                <a:spcPct val="100000"/>
              </a:lnSpc>
              <a:buFontTx/>
              <a:buNone/>
              <a:defRPr sz="2000" b="1">
                <a:solidFill>
                  <a:schemeClr val="bg1"/>
                </a:solidFill>
                <a:latin typeface="+mn-lt"/>
                <a:cs typeface="Arial" panose="020B0604020202020204" pitchFamily="34" charset="0"/>
              </a:defRPr>
            </a:lvl4pPr>
            <a:lvl5pPr marL="1828800" indent="0">
              <a:lnSpc>
                <a:spcPct val="100000"/>
              </a:lnSpc>
              <a:buFontTx/>
              <a:buNone/>
              <a:defRPr sz="2000" b="1">
                <a:solidFill>
                  <a:schemeClr val="bg1"/>
                </a:solidFill>
                <a:latin typeface="+mn-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82641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B2DF4-7BB4-409F-A9F0-0C8A90F7C3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CA17498-2AF6-46E0-8532-42B92A39D4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00FC8B3-110C-472F-9EE8-4BF5BEE41AD8}"/>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6016531B-2E53-4378-BCAC-32A7BF2E34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21D12C-B480-4930-A03B-EE36B5B97ED8}"/>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5095111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A4A17-9D79-420B-877B-214960F87E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CFE0BD-6214-445E-A15C-2B8FAD07AFB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7DBA53-D0CD-4CA7-B2BB-67C432588A33}"/>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B2BAE95C-0659-4CC9-8C9F-35D9272414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60D9C3-C6A4-4E70-8972-7923024C7323}"/>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1045504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E3EEB-B643-41CD-A372-986ED9D0EF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F1AB8DD-A93C-4909-99DA-76719A6FBEA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D19C036-4246-43FB-8188-10CA26CBD297}"/>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E14D4B24-3DC4-4BB2-BE8B-2F961BB783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C4B401-6588-41BB-B564-B2E3583E65F3}"/>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5802692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41CC3-FA3E-4D6C-9552-7463E0A48C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D3F57C1-CA87-4BC5-8050-AA8FB5F65A6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C66A70D-3BAA-4FCA-B105-C5CA23DA3D5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A7A7C40-5E83-41C8-ACCD-8510CE474E56}"/>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6CE2EBC6-C2D2-48E5-B1DA-4845273A39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2E06A4-706C-4DD3-A92C-B479AB5AE15A}"/>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417281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9CF16-986E-4D90-AA40-CDB46E23320D}"/>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A6F14DA-A783-43BC-8F15-95408B89DE0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58C48B6-C394-452A-94D9-D4802755D841}"/>
              </a:ext>
            </a:extLst>
          </p:cNvPr>
          <p:cNvSpPr>
            <a:spLocks noGrp="1"/>
          </p:cNvSpPr>
          <p:nvPr>
            <p:ph type="dt" sz="half" idx="10"/>
          </p:nvPr>
        </p:nvSpPr>
        <p:spPr/>
        <p:txBody>
          <a:bodyPr/>
          <a:lstStyle/>
          <a:p>
            <a:fld id="{8BB296A2-D8F0-4E17-BFD0-A6C902250D59}" type="datetime1">
              <a:rPr lang="en-US" smtClean="0"/>
              <a:t>8/23/24</a:t>
            </a:fld>
            <a:endParaRPr lang="en-US"/>
          </a:p>
        </p:txBody>
      </p:sp>
      <p:sp>
        <p:nvSpPr>
          <p:cNvPr id="5" name="Footer Placeholder 4">
            <a:extLst>
              <a:ext uri="{FF2B5EF4-FFF2-40B4-BE49-F238E27FC236}">
                <a16:creationId xmlns:a16="http://schemas.microsoft.com/office/drawing/2014/main" id="{43858A8A-3DD0-41C8-9F48-F4309FA195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706C92-7C02-4D34-B3E5-D549A7A36BD3}"/>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2701550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6DCE0-DCB9-4FAF-B835-4E40401B58F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895B28-7B57-42CD-8FCF-DC9468F0E6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4989743-72A5-432C-BC62-2F7CEC1116D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6E3BA4E-C1D2-4598-A22F-F3E2B282EA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04DCE2-51AA-48A2-93C6-276ADBE17C2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123FA8-C85C-42E6-B9A3-1000392F30CC}"/>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8" name="Footer Placeholder 7">
            <a:extLst>
              <a:ext uri="{FF2B5EF4-FFF2-40B4-BE49-F238E27FC236}">
                <a16:creationId xmlns:a16="http://schemas.microsoft.com/office/drawing/2014/main" id="{1D9C7C40-A934-4550-8435-EE0D4D45DF5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43B6BCC-4592-4596-BCC6-252ED19E6B9E}"/>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0486597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8349C-064E-4D9A-9C22-C34D50DBE95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2F7C999-7C82-4C9F-ADBC-60263AE9C3E5}"/>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4" name="Footer Placeholder 3">
            <a:extLst>
              <a:ext uri="{FF2B5EF4-FFF2-40B4-BE49-F238E27FC236}">
                <a16:creationId xmlns:a16="http://schemas.microsoft.com/office/drawing/2014/main" id="{8564BC1D-F2E8-4290-BD6F-9A3BD5652B1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0EA3F59-3677-41E8-9BE5-21B7890CE6D0}"/>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6712876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8CB805-B9CE-4B1F-90DB-B90E2756FDDE}"/>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3" name="Footer Placeholder 2">
            <a:extLst>
              <a:ext uri="{FF2B5EF4-FFF2-40B4-BE49-F238E27FC236}">
                <a16:creationId xmlns:a16="http://schemas.microsoft.com/office/drawing/2014/main" id="{D8601474-BDD6-4265-BE90-48B755F64AB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7E4398A-5762-4ED8-A7EA-4C03C548FFF4}"/>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4089437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C8347-A30A-4E6E-89FF-910C15D5D1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F7456B0-1A6D-4C96-8574-5206A095C4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76935E0-93B4-4520-B31F-8DC6155551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14024F8-4F29-4F39-9908-89D25F1B45EB}"/>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14C5B412-7A85-4813-BC7A-BCC5EFDDB1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86EB6E-5CFF-435C-B45A-A70073967FFF}"/>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7439194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277BF-F36C-4D56-AB87-5A6C4835E8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BF5CD67-21A9-4417-AC7E-778BD397F69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E750073-07D9-4951-A37E-BC857E562B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40ED34-DFAD-4E32-A253-FD88025C70B0}"/>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0AF6F17E-3F36-442B-A506-1152022365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28FADA-9E39-409A-A49C-3DDE2C0C48AD}"/>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1106222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325AC-6D98-4D67-B295-4BA61E881A1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90BB4B3-3330-4FF7-A91C-6802BA13782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416746-6106-40F6-AFAD-225B38ADBBC1}"/>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8EE404D7-116C-4852-BE81-EDDDF37EB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DE531-7146-494C-98DC-159ABBE622EF}"/>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11205564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058F84-305E-4966-B7B3-D03798C29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20DED92-449A-4E56-A030-783D627D60B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5AB691-52C9-4369-8DC3-4FE5B5F485A6}"/>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A7826C14-AAC5-4709-AC20-1A86A13459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12955B-2492-41DD-9BCA-CDC8521235B0}"/>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351492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66F9FA-E6B8-4CFC-B3F1-0C075546EE33}"/>
              </a:ext>
            </a:extLst>
          </p:cNvPr>
          <p:cNvSpPr/>
          <p:nvPr/>
        </p:nvSpPr>
        <p:spPr>
          <a:xfrm>
            <a:off x="0" y="0"/>
            <a:ext cx="12192000" cy="3429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F16F270-B2AA-4935-885F-5924B1F63A3E}"/>
              </a:ext>
            </a:extLst>
          </p:cNvPr>
          <p:cNvSpPr>
            <a:spLocks noGrp="1"/>
          </p:cNvSpPr>
          <p:nvPr>
            <p:ph type="title"/>
          </p:nvPr>
        </p:nvSpPr>
        <p:spPr>
          <a:xfrm>
            <a:off x="484552" y="457200"/>
            <a:ext cx="10862898" cy="2724151"/>
          </a:xfrm>
        </p:spPr>
        <p:txBody>
          <a:bodyPr anchor="b">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522658E-3D87-4D5A-A602-847153CC4845}"/>
              </a:ext>
            </a:extLst>
          </p:cNvPr>
          <p:cNvSpPr>
            <a:spLocks noGrp="1"/>
          </p:cNvSpPr>
          <p:nvPr>
            <p:ph type="body" idx="1"/>
          </p:nvPr>
        </p:nvSpPr>
        <p:spPr>
          <a:xfrm>
            <a:off x="484552" y="3695701"/>
            <a:ext cx="10862898" cy="2393950"/>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FAB1D84-A229-45B1-BD42-0DC0CE9F8DE9}"/>
              </a:ext>
            </a:extLst>
          </p:cNvPr>
          <p:cNvSpPr>
            <a:spLocks noGrp="1"/>
          </p:cNvSpPr>
          <p:nvPr>
            <p:ph type="dt" sz="half" idx="10"/>
          </p:nvPr>
        </p:nvSpPr>
        <p:spPr/>
        <p:txBody>
          <a:bodyPr/>
          <a:lstStyle/>
          <a:p>
            <a:fld id="{D9108C9C-1ACB-4C84-A002-C7E0E45B937A}" type="datetime1">
              <a:rPr lang="en-US" smtClean="0"/>
              <a:t>8/23/24</a:t>
            </a:fld>
            <a:endParaRPr lang="en-US"/>
          </a:p>
        </p:txBody>
      </p:sp>
      <p:sp>
        <p:nvSpPr>
          <p:cNvPr id="5" name="Footer Placeholder 4">
            <a:extLst>
              <a:ext uri="{FF2B5EF4-FFF2-40B4-BE49-F238E27FC236}">
                <a16:creationId xmlns:a16="http://schemas.microsoft.com/office/drawing/2014/main" id="{2664EEF4-D461-49D7-8F24-8BFE2444B6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44055A-7488-4646-9E88-692036EA22DE}"/>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1443164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F1F74-ED26-4F8B-BF51-3533D8404E5A}"/>
              </a:ext>
            </a:extLst>
          </p:cNvPr>
          <p:cNvSpPr>
            <a:spLocks noGrp="1"/>
          </p:cNvSpPr>
          <p:nvPr>
            <p:ph type="title"/>
          </p:nvPr>
        </p:nvSpPr>
        <p:spPr>
          <a:xfrm>
            <a:off x="484552" y="365760"/>
            <a:ext cx="11264536" cy="168751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201D2D7-7F18-43E0-9B2E-3FCD83CC83BC}"/>
              </a:ext>
            </a:extLst>
          </p:cNvPr>
          <p:cNvSpPr>
            <a:spLocks noGrp="1"/>
          </p:cNvSpPr>
          <p:nvPr>
            <p:ph sz="half" idx="1"/>
          </p:nvPr>
        </p:nvSpPr>
        <p:spPr>
          <a:xfrm>
            <a:off x="484552" y="2552699"/>
            <a:ext cx="5323703" cy="3624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8FCBBB66-EB7D-4F8C-9C78-1D1C88846469}"/>
              </a:ext>
            </a:extLst>
          </p:cNvPr>
          <p:cNvSpPr>
            <a:spLocks noGrp="1"/>
          </p:cNvSpPr>
          <p:nvPr>
            <p:ph sz="half" idx="2"/>
          </p:nvPr>
        </p:nvSpPr>
        <p:spPr>
          <a:xfrm>
            <a:off x="6270162" y="2552699"/>
            <a:ext cx="5323703" cy="3624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47A684E6-393D-4587-AA45-E6734FB47AEC}"/>
              </a:ext>
            </a:extLst>
          </p:cNvPr>
          <p:cNvSpPr>
            <a:spLocks noGrp="1"/>
          </p:cNvSpPr>
          <p:nvPr>
            <p:ph type="dt" sz="half" idx="10"/>
          </p:nvPr>
        </p:nvSpPr>
        <p:spPr/>
        <p:txBody>
          <a:bodyPr/>
          <a:lstStyle/>
          <a:p>
            <a:fld id="{F49AF2A5-B297-4977-9E5B-4D3050E23689}" type="datetime1">
              <a:rPr lang="en-US" smtClean="0"/>
              <a:t>8/23/24</a:t>
            </a:fld>
            <a:endParaRPr lang="en-US"/>
          </a:p>
        </p:txBody>
      </p:sp>
      <p:sp>
        <p:nvSpPr>
          <p:cNvPr id="6" name="Footer Placeholder 5">
            <a:extLst>
              <a:ext uri="{FF2B5EF4-FFF2-40B4-BE49-F238E27FC236}">
                <a16:creationId xmlns:a16="http://schemas.microsoft.com/office/drawing/2014/main" id="{0A1D8EE0-0333-4ABC-AE18-10DD5071CF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452369-A8F0-4709-8372-B420A67DB7CC}"/>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873562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91592-4621-4D72-BC2D-F2C439F81B81}"/>
              </a:ext>
            </a:extLst>
          </p:cNvPr>
          <p:cNvSpPr>
            <a:spLocks noGrp="1"/>
          </p:cNvSpPr>
          <p:nvPr>
            <p:ph type="title"/>
          </p:nvPr>
        </p:nvSpPr>
        <p:spPr>
          <a:xfrm>
            <a:off x="484552" y="365759"/>
            <a:ext cx="10870836" cy="1691640"/>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4B823F5-0A90-4666-BE88-2BE0D0A61603}"/>
              </a:ext>
            </a:extLst>
          </p:cNvPr>
          <p:cNvSpPr>
            <a:spLocks noGrp="1"/>
          </p:cNvSpPr>
          <p:nvPr>
            <p:ph type="body" idx="1"/>
          </p:nvPr>
        </p:nvSpPr>
        <p:spPr>
          <a:xfrm>
            <a:off x="484552" y="2436473"/>
            <a:ext cx="5332026" cy="823912"/>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2EC6A7C-6260-463D-B3FD-71A07ACD0669}"/>
              </a:ext>
            </a:extLst>
          </p:cNvPr>
          <p:cNvSpPr>
            <a:spLocks noGrp="1"/>
          </p:cNvSpPr>
          <p:nvPr>
            <p:ph sz="half" idx="2"/>
          </p:nvPr>
        </p:nvSpPr>
        <p:spPr>
          <a:xfrm>
            <a:off x="484552" y="3409051"/>
            <a:ext cx="5332026" cy="27806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7BF2AF8D-90ED-4512-9423-C91BF73A99B2}"/>
              </a:ext>
            </a:extLst>
          </p:cNvPr>
          <p:cNvSpPr>
            <a:spLocks noGrp="1"/>
          </p:cNvSpPr>
          <p:nvPr>
            <p:ph type="body" sz="quarter" idx="3"/>
          </p:nvPr>
        </p:nvSpPr>
        <p:spPr>
          <a:xfrm>
            <a:off x="6270162" y="2436473"/>
            <a:ext cx="5358285" cy="823912"/>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ED838EA-E20D-4CC3-83C2-AFE0DE9F7376}"/>
              </a:ext>
            </a:extLst>
          </p:cNvPr>
          <p:cNvSpPr>
            <a:spLocks noGrp="1"/>
          </p:cNvSpPr>
          <p:nvPr>
            <p:ph sz="quarter" idx="4"/>
          </p:nvPr>
        </p:nvSpPr>
        <p:spPr>
          <a:xfrm>
            <a:off x="6270162" y="3409051"/>
            <a:ext cx="5358285" cy="27806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3603F8A-08E1-4160-9B7E-E0CA4BF8EC3C}"/>
              </a:ext>
            </a:extLst>
          </p:cNvPr>
          <p:cNvSpPr>
            <a:spLocks noGrp="1"/>
          </p:cNvSpPr>
          <p:nvPr>
            <p:ph type="dt" sz="half" idx="10"/>
          </p:nvPr>
        </p:nvSpPr>
        <p:spPr/>
        <p:txBody>
          <a:bodyPr/>
          <a:lstStyle/>
          <a:p>
            <a:fld id="{70127434-4794-409A-9547-04789BA47588}" type="datetime1">
              <a:rPr lang="en-US" smtClean="0"/>
              <a:t>8/23/24</a:t>
            </a:fld>
            <a:endParaRPr lang="en-US"/>
          </a:p>
        </p:txBody>
      </p:sp>
      <p:sp>
        <p:nvSpPr>
          <p:cNvPr id="8" name="Footer Placeholder 7">
            <a:extLst>
              <a:ext uri="{FF2B5EF4-FFF2-40B4-BE49-F238E27FC236}">
                <a16:creationId xmlns:a16="http://schemas.microsoft.com/office/drawing/2014/main" id="{118291AB-3C5C-4BE1-9E50-02F4893363E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A596E64-CD6C-4CF7-8624-FA4AE9760EEB}"/>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20141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562B3-06A0-4F2F-96EC-A062DAE2FE7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8FC0095-49F0-4A83-AE8C-9D13E15C2BD8}"/>
              </a:ext>
            </a:extLst>
          </p:cNvPr>
          <p:cNvSpPr>
            <a:spLocks noGrp="1"/>
          </p:cNvSpPr>
          <p:nvPr>
            <p:ph type="dt" sz="half" idx="10"/>
          </p:nvPr>
        </p:nvSpPr>
        <p:spPr/>
        <p:txBody>
          <a:bodyPr/>
          <a:lstStyle/>
          <a:p>
            <a:fld id="{85658635-357A-4E3D-B824-A5CEFDB8449C}" type="datetime1">
              <a:rPr lang="en-US" smtClean="0"/>
              <a:t>8/23/24</a:t>
            </a:fld>
            <a:endParaRPr lang="en-US"/>
          </a:p>
        </p:txBody>
      </p:sp>
      <p:sp>
        <p:nvSpPr>
          <p:cNvPr id="4" name="Footer Placeholder 3">
            <a:extLst>
              <a:ext uri="{FF2B5EF4-FFF2-40B4-BE49-F238E27FC236}">
                <a16:creationId xmlns:a16="http://schemas.microsoft.com/office/drawing/2014/main" id="{61824898-D4EA-497A-8FC8-43E0D0213BE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44821F6-2C08-450C-A18C-702D7384292F}"/>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17225406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FFE119-5FCA-4D9C-9C07-1B81A0BF3BFF}"/>
              </a:ext>
            </a:extLst>
          </p:cNvPr>
          <p:cNvSpPr>
            <a:spLocks noGrp="1"/>
          </p:cNvSpPr>
          <p:nvPr>
            <p:ph type="dt" sz="half" idx="10"/>
          </p:nvPr>
        </p:nvSpPr>
        <p:spPr/>
        <p:txBody>
          <a:bodyPr/>
          <a:lstStyle/>
          <a:p>
            <a:fld id="{7E86FF77-2719-4AD0-8740-0B90FF5D1EFB}" type="datetime1">
              <a:rPr lang="en-US" smtClean="0"/>
              <a:t>8/23/24</a:t>
            </a:fld>
            <a:endParaRPr lang="en-US"/>
          </a:p>
        </p:txBody>
      </p:sp>
      <p:sp>
        <p:nvSpPr>
          <p:cNvPr id="3" name="Footer Placeholder 2">
            <a:extLst>
              <a:ext uri="{FF2B5EF4-FFF2-40B4-BE49-F238E27FC236}">
                <a16:creationId xmlns:a16="http://schemas.microsoft.com/office/drawing/2014/main" id="{2A2C5995-6284-4D7F-AB1C-CA8FE63A786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1E4B0D-9C21-48D0-9438-C473706814B3}"/>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6606580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90AF76DA-8F95-47D9-9EB6-B1EC93437387}"/>
              </a:ext>
            </a:extLst>
          </p:cNvPr>
          <p:cNvGrpSpPr/>
          <p:nvPr/>
        </p:nvGrpSpPr>
        <p:grpSpPr>
          <a:xfrm>
            <a:off x="2" y="0"/>
            <a:ext cx="6095998" cy="6858002"/>
            <a:chOff x="1" y="4563942"/>
            <a:chExt cx="12192005" cy="2294060"/>
          </a:xfrm>
        </p:grpSpPr>
        <p:sp>
          <p:nvSpPr>
            <p:cNvPr id="28" name="Rectangle 27">
              <a:extLst>
                <a:ext uri="{FF2B5EF4-FFF2-40B4-BE49-F238E27FC236}">
                  <a16:creationId xmlns:a16="http://schemas.microsoft.com/office/drawing/2014/main" id="{31355B14-077B-4BA1-962D-6E97D93FFCCC}"/>
                </a:ext>
              </a:extLst>
            </p:cNvPr>
            <p:cNvSpPr/>
            <p:nvPr/>
          </p:nvSpPr>
          <p:spPr>
            <a:xfrm>
              <a:off x="10" y="4563942"/>
              <a:ext cx="12191996" cy="22940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7230B99F-AC6F-4973-A35E-16C87C38711D}"/>
                </a:ext>
              </a:extLst>
            </p:cNvPr>
            <p:cNvSpPr/>
            <p:nvPr/>
          </p:nvSpPr>
          <p:spPr>
            <a:xfrm>
              <a:off x="1" y="4563942"/>
              <a:ext cx="12192000" cy="2294060"/>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24">
            <a:extLst>
              <a:ext uri="{FF2B5EF4-FFF2-40B4-BE49-F238E27FC236}">
                <a16:creationId xmlns:a16="http://schemas.microsoft.com/office/drawing/2014/main" id="{58E41614-9483-47F8-A429-FB0D1C5AA89A}"/>
              </a:ext>
            </a:extLst>
          </p:cNvPr>
          <p:cNvSpPr/>
          <p:nvPr/>
        </p:nvSpPr>
        <p:spPr>
          <a:xfrm>
            <a:off x="0" y="0"/>
            <a:ext cx="6095999" cy="22911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B5E91C-3C4F-40A2-BCC6-918D3BEDD24B}"/>
              </a:ext>
            </a:extLst>
          </p:cNvPr>
          <p:cNvSpPr>
            <a:spLocks noGrp="1"/>
          </p:cNvSpPr>
          <p:nvPr>
            <p:ph type="title"/>
          </p:nvPr>
        </p:nvSpPr>
        <p:spPr>
          <a:xfrm>
            <a:off x="484552" y="457200"/>
            <a:ext cx="5287234" cy="1600200"/>
          </a:xfrm>
        </p:spPr>
        <p:txBody>
          <a:bodyPr anchor="b">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330F113-1C61-4F74-BD5B-727668BBEAFC}"/>
              </a:ext>
            </a:extLst>
          </p:cNvPr>
          <p:cNvSpPr>
            <a:spLocks noGrp="1"/>
          </p:cNvSpPr>
          <p:nvPr>
            <p:ph idx="1"/>
          </p:nvPr>
        </p:nvSpPr>
        <p:spPr>
          <a:xfrm>
            <a:off x="6270162" y="457201"/>
            <a:ext cx="5085226"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410EB228-A180-4DF6-9D5B-2CF86B6B9BB0}"/>
              </a:ext>
            </a:extLst>
          </p:cNvPr>
          <p:cNvSpPr>
            <a:spLocks noGrp="1"/>
          </p:cNvSpPr>
          <p:nvPr>
            <p:ph type="body" sz="half" idx="2"/>
          </p:nvPr>
        </p:nvSpPr>
        <p:spPr>
          <a:xfrm>
            <a:off x="484552" y="2514600"/>
            <a:ext cx="5287234" cy="33543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A913719-D65D-4BAE-97B7-FAE8F39982EF}"/>
              </a:ext>
            </a:extLst>
          </p:cNvPr>
          <p:cNvSpPr>
            <a:spLocks noGrp="1"/>
          </p:cNvSpPr>
          <p:nvPr>
            <p:ph type="dt" sz="half" idx="10"/>
          </p:nvPr>
        </p:nvSpPr>
        <p:spPr/>
        <p:txBody>
          <a:bodyPr/>
          <a:lstStyle/>
          <a:p>
            <a:fld id="{6E441C83-1089-48B9-8B65-293D4C236D35}" type="datetime1">
              <a:rPr lang="en-US" smtClean="0"/>
              <a:t>8/23/24</a:t>
            </a:fld>
            <a:endParaRPr lang="en-US"/>
          </a:p>
        </p:txBody>
      </p:sp>
      <p:sp>
        <p:nvSpPr>
          <p:cNvPr id="6" name="Footer Placeholder 5">
            <a:extLst>
              <a:ext uri="{FF2B5EF4-FFF2-40B4-BE49-F238E27FC236}">
                <a16:creationId xmlns:a16="http://schemas.microsoft.com/office/drawing/2014/main" id="{F747F5BB-DC3C-45D1-A0D2-05168FECA2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344BA3-19DB-4072-9A2C-08C92361AF9C}"/>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10003453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B0A6909D-DC0B-4221-8140-21E981D896AF}"/>
              </a:ext>
            </a:extLst>
          </p:cNvPr>
          <p:cNvGrpSpPr/>
          <p:nvPr/>
        </p:nvGrpSpPr>
        <p:grpSpPr>
          <a:xfrm>
            <a:off x="2" y="0"/>
            <a:ext cx="6095998" cy="6858002"/>
            <a:chOff x="1" y="4563942"/>
            <a:chExt cx="12192005" cy="2294060"/>
          </a:xfrm>
        </p:grpSpPr>
        <p:sp>
          <p:nvSpPr>
            <p:cNvPr id="9" name="Rectangle 8">
              <a:extLst>
                <a:ext uri="{FF2B5EF4-FFF2-40B4-BE49-F238E27FC236}">
                  <a16:creationId xmlns:a16="http://schemas.microsoft.com/office/drawing/2014/main" id="{53D581C2-F39E-4958-A3F3-BB65AB1C5E66}"/>
                </a:ext>
              </a:extLst>
            </p:cNvPr>
            <p:cNvSpPr/>
            <p:nvPr/>
          </p:nvSpPr>
          <p:spPr>
            <a:xfrm>
              <a:off x="10" y="4563942"/>
              <a:ext cx="12191996" cy="22940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FD77040-27EF-4D2C-8D34-32337B0C8544}"/>
                </a:ext>
              </a:extLst>
            </p:cNvPr>
            <p:cNvSpPr/>
            <p:nvPr/>
          </p:nvSpPr>
          <p:spPr>
            <a:xfrm>
              <a:off x="1" y="4563942"/>
              <a:ext cx="12192000" cy="2294060"/>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1A26D20-69F8-4BBC-98C0-BEB470AB8284}"/>
              </a:ext>
            </a:extLst>
          </p:cNvPr>
          <p:cNvSpPr/>
          <p:nvPr/>
        </p:nvSpPr>
        <p:spPr>
          <a:xfrm>
            <a:off x="0" y="0"/>
            <a:ext cx="6095999" cy="22911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47B6BC-4B2A-4001-9634-47473F82701E}"/>
              </a:ext>
            </a:extLst>
          </p:cNvPr>
          <p:cNvSpPr>
            <a:spLocks noGrp="1"/>
          </p:cNvSpPr>
          <p:nvPr>
            <p:ph type="title"/>
          </p:nvPr>
        </p:nvSpPr>
        <p:spPr>
          <a:xfrm>
            <a:off x="484552" y="457200"/>
            <a:ext cx="5211519" cy="1600200"/>
          </a:xfrm>
        </p:spPr>
        <p:txBody>
          <a:bodyPr anchor="b">
            <a:normAutofit/>
          </a:bodyPr>
          <a:lstStyle>
            <a:lvl1pPr>
              <a:defRPr sz="36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0497D074-2CCB-4AB8-A7A0-7847D3C1EF8A}"/>
              </a:ext>
            </a:extLst>
          </p:cNvPr>
          <p:cNvSpPr>
            <a:spLocks noGrp="1"/>
          </p:cNvSpPr>
          <p:nvPr>
            <p:ph type="pic" idx="1"/>
          </p:nvPr>
        </p:nvSpPr>
        <p:spPr>
          <a:xfrm>
            <a:off x="6270162" y="457201"/>
            <a:ext cx="5085226"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51FB94BD-D906-4213-9F31-1BE17A86F926}"/>
              </a:ext>
            </a:extLst>
          </p:cNvPr>
          <p:cNvSpPr>
            <a:spLocks noGrp="1"/>
          </p:cNvSpPr>
          <p:nvPr>
            <p:ph type="body" sz="half" idx="2"/>
          </p:nvPr>
        </p:nvSpPr>
        <p:spPr>
          <a:xfrm>
            <a:off x="484552" y="2514600"/>
            <a:ext cx="5211519" cy="33543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C1B8431-70CB-4E9F-8A49-CDFF18554212}"/>
              </a:ext>
            </a:extLst>
          </p:cNvPr>
          <p:cNvSpPr>
            <a:spLocks noGrp="1"/>
          </p:cNvSpPr>
          <p:nvPr>
            <p:ph type="dt" sz="half" idx="10"/>
          </p:nvPr>
        </p:nvSpPr>
        <p:spPr/>
        <p:txBody>
          <a:bodyPr/>
          <a:lstStyle/>
          <a:p>
            <a:fld id="{D162FE45-CC1E-47DB-8B82-6CF0636FBDB8}" type="datetime1">
              <a:rPr lang="en-US" smtClean="0"/>
              <a:t>8/23/24</a:t>
            </a:fld>
            <a:endParaRPr lang="en-US"/>
          </a:p>
        </p:txBody>
      </p:sp>
      <p:sp>
        <p:nvSpPr>
          <p:cNvPr id="6" name="Footer Placeholder 5">
            <a:extLst>
              <a:ext uri="{FF2B5EF4-FFF2-40B4-BE49-F238E27FC236}">
                <a16:creationId xmlns:a16="http://schemas.microsoft.com/office/drawing/2014/main" id="{ADD2F293-170E-410E-88BF-187A63C5E0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ED93A2-588D-43B5-B6FA-0B7892E6E138}"/>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4286773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A26A151-13BF-4305-A6DC-9DC7C9877195}"/>
              </a:ext>
            </a:extLst>
          </p:cNvPr>
          <p:cNvSpPr/>
          <p:nvPr/>
        </p:nvSpPr>
        <p:spPr>
          <a:xfrm>
            <a:off x="0" y="0"/>
            <a:ext cx="12192000" cy="22911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3DEE6AE3-3BCC-4B3B-AC4E-60F91014449A}"/>
              </a:ext>
            </a:extLst>
          </p:cNvPr>
          <p:cNvSpPr>
            <a:spLocks noGrp="1"/>
          </p:cNvSpPr>
          <p:nvPr>
            <p:ph type="title"/>
          </p:nvPr>
        </p:nvSpPr>
        <p:spPr>
          <a:xfrm>
            <a:off x="484552" y="365125"/>
            <a:ext cx="10869248" cy="1687513"/>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4CB514A-E7EA-41A8-ADBA-85CA1DF6D349}"/>
              </a:ext>
            </a:extLst>
          </p:cNvPr>
          <p:cNvSpPr>
            <a:spLocks noGrp="1"/>
          </p:cNvSpPr>
          <p:nvPr>
            <p:ph type="body" idx="1"/>
          </p:nvPr>
        </p:nvSpPr>
        <p:spPr>
          <a:xfrm>
            <a:off x="484552" y="2576513"/>
            <a:ext cx="10869248" cy="360045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19CB0BD-D6E3-4B3D-BCBB-6FECA5D6323C}"/>
              </a:ext>
            </a:extLst>
          </p:cNvPr>
          <p:cNvSpPr>
            <a:spLocks noGrp="1"/>
          </p:cNvSpPr>
          <p:nvPr>
            <p:ph type="dt" sz="half" idx="2"/>
          </p:nvPr>
        </p:nvSpPr>
        <p:spPr>
          <a:xfrm>
            <a:off x="146221" y="6357208"/>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1FC8E16-3C03-4238-9C6F-B34F3D10F77E}" type="datetime1">
              <a:rPr lang="en-US" smtClean="0"/>
              <a:t>8/23/24</a:t>
            </a:fld>
            <a:endParaRPr lang="en-US" dirty="0"/>
          </a:p>
        </p:txBody>
      </p:sp>
      <p:sp>
        <p:nvSpPr>
          <p:cNvPr id="5" name="Footer Placeholder 4">
            <a:extLst>
              <a:ext uri="{FF2B5EF4-FFF2-40B4-BE49-F238E27FC236}">
                <a16:creationId xmlns:a16="http://schemas.microsoft.com/office/drawing/2014/main" id="{A84147F7-B466-4892-BE27-876F947515C8}"/>
              </a:ext>
            </a:extLst>
          </p:cNvPr>
          <p:cNvSpPr>
            <a:spLocks noGrp="1"/>
          </p:cNvSpPr>
          <p:nvPr>
            <p:ph type="ftr" sz="quarter" idx="3"/>
          </p:nvPr>
        </p:nvSpPr>
        <p:spPr>
          <a:xfrm>
            <a:off x="6270162" y="6356350"/>
            <a:ext cx="41148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264B4FE0-65CC-4435-A6AF-150E52F35BB8}"/>
              </a:ext>
            </a:extLst>
          </p:cNvPr>
          <p:cNvSpPr>
            <a:spLocks noGrp="1"/>
          </p:cNvSpPr>
          <p:nvPr>
            <p:ph type="sldNum" sz="quarter" idx="4"/>
          </p:nvPr>
        </p:nvSpPr>
        <p:spPr>
          <a:xfrm>
            <a:off x="10764983" y="6356350"/>
            <a:ext cx="1280796"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F646F3F-274D-499B-ABBE-824EB4ABDC3D}" type="slidenum">
              <a:rPr lang="en-US" smtClean="0"/>
              <a:pPr/>
              <a:t>‹#›</a:t>
            </a:fld>
            <a:endParaRPr lang="en-US" dirty="0"/>
          </a:p>
        </p:txBody>
      </p:sp>
    </p:spTree>
    <p:extLst>
      <p:ext uri="{BB962C8B-B14F-4D97-AF65-F5344CB8AC3E}">
        <p14:creationId xmlns:p14="http://schemas.microsoft.com/office/powerpoint/2010/main" val="238476161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72" r:id="rId6"/>
    <p:sldLayoutId id="2147483667" r:id="rId7"/>
    <p:sldLayoutId id="2147483668" r:id="rId8"/>
    <p:sldLayoutId id="2147483669" r:id="rId9"/>
    <p:sldLayoutId id="2147483671" r:id="rId10"/>
    <p:sldLayoutId id="2147483670" r:id="rId11"/>
    <p:sldLayoutId id="2147483674" r:id="rId12"/>
    <p:sldLayoutId id="2147483675" r:id="rId13"/>
    <p:sldLayoutId id="2147483676" r:id="rId14"/>
    <p:sldLayoutId id="2147483677" r:id="rId15"/>
  </p:sldLayoutIdLst>
  <p:hf sldNum="0" hdr="0" ftr="0" dt="0"/>
  <p:txStyles>
    <p:titleStyle>
      <a:lvl1pPr algn="l" defTabSz="914400" rtl="0" eaLnBrk="1" latinLnBrk="0" hangingPunct="1">
        <a:lnSpc>
          <a:spcPct val="100000"/>
        </a:lnSpc>
        <a:spcBef>
          <a:spcPct val="0"/>
        </a:spcBef>
        <a:buNone/>
        <a:defRPr sz="5400" kern="1200">
          <a:solidFill>
            <a:schemeClr val="bg1"/>
          </a:solidFill>
          <a:latin typeface="+mj-lt"/>
          <a:ea typeface="+mj-ea"/>
          <a:cs typeface="+mj-cs"/>
        </a:defRPr>
      </a:lvl1pPr>
    </p:titleStyle>
    <p:bodyStyle>
      <a:lvl1pPr marL="0" indent="0" algn="l" defTabSz="914400" rtl="0" eaLnBrk="1" latinLnBrk="0" hangingPunct="1">
        <a:lnSpc>
          <a:spcPct val="12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20000"/>
        </a:lnSpc>
        <a:spcBef>
          <a:spcPts val="500"/>
        </a:spcBef>
        <a:buFont typeface="Arial" panose="020B06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20000"/>
        </a:lnSpc>
        <a:spcBef>
          <a:spcPts val="500"/>
        </a:spcBef>
        <a:buFont typeface="Arial" panose="020B06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648FCA-6491-40B4-8F5B-BD5922F486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3EE1B5-098A-4EDA-9ED9-CED98FB3A4F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E7EACF-13B8-4262-B44F-E0F42E1255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6D1410F9-2C2B-4CB7-B0D6-BB19D67A24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897B0D7-B810-4C4A-9451-0CBAA8ED14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EE728F-77E6-44CF-B0D9-58BBE3FAC284}" type="slidenum">
              <a:rPr lang="en-US" smtClean="0"/>
              <a:t>‹#›</a:t>
            </a:fld>
            <a:endParaRPr lang="en-US"/>
          </a:p>
        </p:txBody>
      </p:sp>
    </p:spTree>
    <p:extLst>
      <p:ext uri="{BB962C8B-B14F-4D97-AF65-F5344CB8AC3E}">
        <p14:creationId xmlns:p14="http://schemas.microsoft.com/office/powerpoint/2010/main" val="440056324"/>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6.xml.rels><?xml version="1.0" encoding="UTF-8" standalone="yes"?>
<Relationships xmlns="http://schemas.openxmlformats.org/package/2006/relationships"><Relationship Id="rId2" Type="http://schemas.openxmlformats.org/officeDocument/2006/relationships/hyperlink" Target="https://fivethirtyeight.com/features/science-isnt-broken/#part2" TargetMode="Externa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hyperlink" Target="https://osf.io/zgrcn" TargetMode="Externa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image" Target="../media/image11.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99C44-ABFA-4022-9CAE-1EDE75702545}"/>
              </a:ext>
            </a:extLst>
          </p:cNvPr>
          <p:cNvSpPr>
            <a:spLocks noGrp="1"/>
          </p:cNvSpPr>
          <p:nvPr>
            <p:ph type="ctrTitle"/>
          </p:nvPr>
        </p:nvSpPr>
        <p:spPr>
          <a:xfrm>
            <a:off x="1094095" y="851517"/>
            <a:ext cx="5940584" cy="4086244"/>
          </a:xfrm>
        </p:spPr>
        <p:txBody>
          <a:bodyPr vert="horz" lIns="91440" tIns="45720" rIns="91440" bIns="45720" rtlCol="0" anchor="b">
            <a:normAutofit/>
          </a:bodyPr>
          <a:lstStyle/>
          <a:p>
            <a:pPr algn="l"/>
            <a:br>
              <a:rPr lang="en-US" b="1" kern="1200" dirty="0">
                <a:solidFill>
                  <a:schemeClr val="tx1"/>
                </a:solidFill>
                <a:highlight>
                  <a:srgbClr val="FFFF00"/>
                </a:highlight>
                <a:latin typeface="+mj-lt"/>
                <a:ea typeface="+mj-ea"/>
                <a:cs typeface="+mj-cs"/>
              </a:rPr>
            </a:br>
            <a:r>
              <a:rPr lang="en-US" b="1" dirty="0"/>
              <a:t> </a:t>
            </a:r>
            <a:r>
              <a:rPr lang="en-US" b="1" kern="1200" dirty="0">
                <a:latin typeface="+mj-lt"/>
                <a:ea typeface="+mj-ea"/>
                <a:cs typeface="+mj-cs"/>
              </a:rPr>
              <a:t> </a:t>
            </a:r>
            <a:br>
              <a:rPr lang="en-US" b="1" kern="1200" dirty="0">
                <a:solidFill>
                  <a:schemeClr val="tx1"/>
                </a:solidFill>
                <a:highlight>
                  <a:srgbClr val="FFFF00"/>
                </a:highlight>
                <a:latin typeface="+mj-lt"/>
                <a:ea typeface="+mj-ea"/>
                <a:cs typeface="+mj-cs"/>
              </a:rPr>
            </a:br>
            <a:r>
              <a:rPr lang="en-US" b="1" kern="1200" dirty="0">
                <a:latin typeface="+mj-lt"/>
                <a:ea typeface="+mj-ea"/>
                <a:cs typeface="+mj-cs"/>
              </a:rPr>
              <a:t>Replicability &amp; Open Science</a:t>
            </a:r>
          </a:p>
        </p:txBody>
      </p:sp>
      <p:pic>
        <p:nvPicPr>
          <p:cNvPr id="9" name="Picture 8" descr="A picture containing symbol, font, logo, graphics&#10;&#10;Description automatically generated">
            <a:extLst>
              <a:ext uri="{FF2B5EF4-FFF2-40B4-BE49-F238E27FC236}">
                <a16:creationId xmlns:a16="http://schemas.microsoft.com/office/drawing/2014/main" id="{44200BF2-5BA2-7D5D-F231-4B4889B47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1366" y="2348883"/>
            <a:ext cx="3959651" cy="3657600"/>
          </a:xfrm>
          <a:prstGeom prst="rect">
            <a:avLst/>
          </a:prstGeom>
        </p:spPr>
      </p:pic>
      <p:sp>
        <p:nvSpPr>
          <p:cNvPr id="10" name="Parallelogram 9">
            <a:extLst>
              <a:ext uri="{FF2B5EF4-FFF2-40B4-BE49-F238E27FC236}">
                <a16:creationId xmlns:a16="http://schemas.microsoft.com/office/drawing/2014/main" id="{8DEF3D45-C484-4AA9-9C2A-EB2F650DE710}"/>
              </a:ext>
            </a:extLst>
          </p:cNvPr>
          <p:cNvSpPr/>
          <p:nvPr/>
        </p:nvSpPr>
        <p:spPr>
          <a:xfrm>
            <a:off x="-381000" y="410368"/>
            <a:ext cx="11049000" cy="1189832"/>
          </a:xfrm>
          <a:prstGeom prst="parallelogram">
            <a:avLst/>
          </a:prstGeom>
          <a:solidFill>
            <a:srgbClr val="147A2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San Serif"/>
                <a:ea typeface="+mn-ea"/>
                <a:cs typeface="+mn-cs"/>
              </a:rPr>
              <a:t>Illuminating Theology With Psychological Science</a:t>
            </a:r>
            <a:endParaRPr kumimoji="0" lang="en-US" sz="3200" b="0" i="0" u="none" strike="noStrike" kern="1200" cap="none" spc="0" normalizeH="0" baseline="0" noProof="0" dirty="0">
              <a:ln>
                <a:noFill/>
              </a:ln>
              <a:solidFill>
                <a:prstClr val="white"/>
              </a:solidFill>
              <a:effectLst/>
              <a:uLnTx/>
              <a:uFillTx/>
              <a:latin typeface="San Serif"/>
              <a:ea typeface="+mn-ea"/>
              <a:cs typeface="+mn-cs"/>
            </a:endParaRPr>
          </a:p>
        </p:txBody>
      </p:sp>
      <p:sp>
        <p:nvSpPr>
          <p:cNvPr id="4" name="Title 1">
            <a:extLst>
              <a:ext uri="{FF2B5EF4-FFF2-40B4-BE49-F238E27FC236}">
                <a16:creationId xmlns:a16="http://schemas.microsoft.com/office/drawing/2014/main" id="{C2636744-D0FB-A683-F37E-72470E711B66}"/>
              </a:ext>
            </a:extLst>
          </p:cNvPr>
          <p:cNvSpPr txBox="1">
            <a:spLocks/>
          </p:cNvSpPr>
          <p:nvPr/>
        </p:nvSpPr>
        <p:spPr>
          <a:xfrm>
            <a:off x="1094094" y="4152616"/>
            <a:ext cx="5001905" cy="917095"/>
          </a:xfrm>
          <a:prstGeom prst="rect">
            <a:avLst/>
          </a:prstGeom>
        </p:spPr>
        <p:txBody>
          <a:bodyPr vert="horz" lIns="91440" tIns="45720" rIns="91440" bIns="45720" rtlCol="0" anchor="t">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2400" b="1" i="0" u="none" strike="noStrike" kern="1200" cap="none" spc="0" normalizeH="0" baseline="0" noProof="0" dirty="0">
              <a:ln>
                <a:noFill/>
              </a:ln>
              <a:solidFill>
                <a:prstClr val="black">
                  <a:lumMod val="50000"/>
                  <a:lumOff val="50000"/>
                </a:prstClr>
              </a:solidFill>
              <a:effectLst/>
              <a:uLnTx/>
              <a:uFillTx/>
              <a:latin typeface="Calibri Light" panose="020F0302020204030204"/>
              <a:ea typeface="+mj-ea"/>
              <a:cs typeface="+mj-cs"/>
            </a:endParaRPr>
          </a:p>
        </p:txBody>
      </p:sp>
      <p:sp>
        <p:nvSpPr>
          <p:cNvPr id="3" name="TextBox 2">
            <a:extLst>
              <a:ext uri="{FF2B5EF4-FFF2-40B4-BE49-F238E27FC236}">
                <a16:creationId xmlns:a16="http://schemas.microsoft.com/office/drawing/2014/main" id="{E615968A-84EA-79DA-2B64-D8D2A1D89470}"/>
              </a:ext>
            </a:extLst>
          </p:cNvPr>
          <p:cNvSpPr txBox="1"/>
          <p:nvPr/>
        </p:nvSpPr>
        <p:spPr>
          <a:xfrm>
            <a:off x="991673" y="6220496"/>
            <a:ext cx="6859103" cy="276999"/>
          </a:xfrm>
          <a:prstGeom prst="rect">
            <a:avLst/>
          </a:prstGeom>
          <a:noFill/>
        </p:spPr>
        <p:txBody>
          <a:bodyPr wrap="square" rtlCol="0">
            <a:spAutoFit/>
          </a:bodyPr>
          <a:lstStyle/>
          <a:p>
            <a:r>
              <a:rPr lang="en-US" sz="1200" i="1" dirty="0"/>
              <a:t>This work was created by Michael </a:t>
            </a:r>
            <a:r>
              <a:rPr lang="en-US" sz="1200" i="1" dirty="0" err="1"/>
              <a:t>Prinzing</a:t>
            </a:r>
            <a:r>
              <a:rPr lang="en-US" sz="1200" i="1" dirty="0"/>
              <a:t> and Jo-Ann Tsang and is licensed under a CC-BY-NC-SA license.</a:t>
            </a:r>
          </a:p>
        </p:txBody>
      </p:sp>
    </p:spTree>
    <p:extLst>
      <p:ext uri="{BB962C8B-B14F-4D97-AF65-F5344CB8AC3E}">
        <p14:creationId xmlns:p14="http://schemas.microsoft.com/office/powerpoint/2010/main" val="9479034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E282B-1A19-B942-AD55-26FCCEF1DB8B}"/>
              </a:ext>
            </a:extLst>
          </p:cNvPr>
          <p:cNvSpPr>
            <a:spLocks noGrp="1"/>
          </p:cNvSpPr>
          <p:nvPr>
            <p:ph type="title"/>
          </p:nvPr>
        </p:nvSpPr>
        <p:spPr>
          <a:xfrm>
            <a:off x="294923" y="564443"/>
            <a:ext cx="11036300" cy="1184275"/>
          </a:xfrm>
        </p:spPr>
        <p:txBody>
          <a:bodyPr anchor="ctr">
            <a:normAutofit/>
          </a:bodyPr>
          <a:lstStyle/>
          <a:p>
            <a:pPr fontAlgn="base"/>
            <a:r>
              <a:rPr lang="en-US" sz="6600" i="1" dirty="0"/>
              <a:t>p</a:t>
            </a:r>
            <a:r>
              <a:rPr lang="en-US" sz="6600" dirty="0"/>
              <a:t>-Hacking</a:t>
            </a:r>
          </a:p>
        </p:txBody>
      </p:sp>
      <p:pic>
        <p:nvPicPr>
          <p:cNvPr id="4" name="Picture 3">
            <a:extLst>
              <a:ext uri="{FF2B5EF4-FFF2-40B4-BE49-F238E27FC236}">
                <a16:creationId xmlns:a16="http://schemas.microsoft.com/office/drawing/2014/main" id="{1B06E9BC-7A2E-B21C-4F8C-D1474895DDBD}"/>
              </a:ext>
            </a:extLst>
          </p:cNvPr>
          <p:cNvPicPr>
            <a:picLocks noChangeAspect="1"/>
          </p:cNvPicPr>
          <p:nvPr/>
        </p:nvPicPr>
        <p:blipFill>
          <a:blip r:embed="rId3"/>
          <a:stretch>
            <a:fillRect/>
          </a:stretch>
        </p:blipFill>
        <p:spPr>
          <a:xfrm>
            <a:off x="5188736" y="657711"/>
            <a:ext cx="7003264" cy="6200289"/>
          </a:xfrm>
          <a:prstGeom prst="rect">
            <a:avLst/>
          </a:prstGeom>
        </p:spPr>
      </p:pic>
      <p:pic>
        <p:nvPicPr>
          <p:cNvPr id="5" name="Picture 4" descr="A screenshot of a newspaper&#10;&#10;Description automatically generated">
            <a:extLst>
              <a:ext uri="{FF2B5EF4-FFF2-40B4-BE49-F238E27FC236}">
                <a16:creationId xmlns:a16="http://schemas.microsoft.com/office/drawing/2014/main" id="{E1C105FF-E364-26E4-03B3-62533316EFCC}"/>
              </a:ext>
            </a:extLst>
          </p:cNvPr>
          <p:cNvPicPr>
            <a:picLocks noChangeAspect="1"/>
          </p:cNvPicPr>
          <p:nvPr/>
        </p:nvPicPr>
        <p:blipFill rotWithShape="1">
          <a:blip r:embed="rId4"/>
          <a:srcRect b="46117"/>
          <a:stretch/>
        </p:blipFill>
        <p:spPr>
          <a:xfrm>
            <a:off x="128718" y="2770966"/>
            <a:ext cx="5148773" cy="3265902"/>
          </a:xfrm>
          <a:prstGeom prst="rect">
            <a:avLst/>
          </a:prstGeom>
        </p:spPr>
      </p:pic>
      <p:grpSp>
        <p:nvGrpSpPr>
          <p:cNvPr id="3" name="Group 2">
            <a:extLst>
              <a:ext uri="{FF2B5EF4-FFF2-40B4-BE49-F238E27FC236}">
                <a16:creationId xmlns:a16="http://schemas.microsoft.com/office/drawing/2014/main" id="{40185975-048F-3732-486C-2C4A39D96859}"/>
              </a:ext>
            </a:extLst>
          </p:cNvPr>
          <p:cNvGrpSpPr/>
          <p:nvPr/>
        </p:nvGrpSpPr>
        <p:grpSpPr>
          <a:xfrm>
            <a:off x="5277491" y="3871852"/>
            <a:ext cx="6843091" cy="313726"/>
            <a:chOff x="1548771" y="4065335"/>
            <a:chExt cx="6843091" cy="313726"/>
          </a:xfrm>
        </p:grpSpPr>
        <p:sp>
          <p:nvSpPr>
            <p:cNvPr id="7" name="Rectangle 6">
              <a:extLst>
                <a:ext uri="{FF2B5EF4-FFF2-40B4-BE49-F238E27FC236}">
                  <a16:creationId xmlns:a16="http://schemas.microsoft.com/office/drawing/2014/main" id="{2A910394-5699-D97C-1291-0FA03F5D54E9}"/>
                </a:ext>
              </a:extLst>
            </p:cNvPr>
            <p:cNvSpPr/>
            <p:nvPr/>
          </p:nvSpPr>
          <p:spPr>
            <a:xfrm>
              <a:off x="1548771" y="4222198"/>
              <a:ext cx="350469" cy="156863"/>
            </a:xfrm>
            <a:prstGeom prst="rect">
              <a:avLst/>
            </a:prstGeom>
            <a:solidFill>
              <a:srgbClr val="FFFF00">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0734A194-4C5C-202F-F7A5-4EBC15912A5E}"/>
                </a:ext>
              </a:extLst>
            </p:cNvPr>
            <p:cNvSpPr/>
            <p:nvPr/>
          </p:nvSpPr>
          <p:spPr>
            <a:xfrm>
              <a:off x="3314506" y="4065335"/>
              <a:ext cx="5077356" cy="156863"/>
            </a:xfrm>
            <a:prstGeom prst="rect">
              <a:avLst/>
            </a:prstGeom>
            <a:solidFill>
              <a:srgbClr val="FFFF00">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281013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454FD48-7A46-3C40-B66E-80CEC87A87E9}"/>
              </a:ext>
            </a:extLst>
          </p:cNvPr>
          <p:cNvPicPr>
            <a:picLocks noChangeAspect="1"/>
          </p:cNvPicPr>
          <p:nvPr/>
        </p:nvPicPr>
        <p:blipFill>
          <a:blip r:embed="rId3"/>
          <a:stretch>
            <a:fillRect/>
          </a:stretch>
        </p:blipFill>
        <p:spPr>
          <a:xfrm>
            <a:off x="108053" y="1095001"/>
            <a:ext cx="12083947" cy="4667997"/>
          </a:xfrm>
          <a:prstGeom prst="rect">
            <a:avLst/>
          </a:prstGeom>
        </p:spPr>
      </p:pic>
    </p:spTree>
    <p:extLst>
      <p:ext uri="{BB962C8B-B14F-4D97-AF65-F5344CB8AC3E}">
        <p14:creationId xmlns:p14="http://schemas.microsoft.com/office/powerpoint/2010/main" val="35521233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6F647CF-417A-0047-A69B-C8DB06E49592}"/>
              </a:ext>
            </a:extLst>
          </p:cNvPr>
          <p:cNvPicPr>
            <a:picLocks noChangeAspect="1"/>
          </p:cNvPicPr>
          <p:nvPr/>
        </p:nvPicPr>
        <p:blipFill>
          <a:blip r:embed="rId3"/>
          <a:stretch>
            <a:fillRect/>
          </a:stretch>
        </p:blipFill>
        <p:spPr>
          <a:xfrm>
            <a:off x="1438594" y="770209"/>
            <a:ext cx="9314812" cy="5317582"/>
          </a:xfrm>
          <a:prstGeom prst="rect">
            <a:avLst/>
          </a:prstGeom>
        </p:spPr>
      </p:pic>
    </p:spTree>
    <p:extLst>
      <p:ext uri="{BB962C8B-B14F-4D97-AF65-F5344CB8AC3E}">
        <p14:creationId xmlns:p14="http://schemas.microsoft.com/office/powerpoint/2010/main" val="24998235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E282B-1A19-B942-AD55-26FCCEF1DB8B}"/>
              </a:ext>
            </a:extLst>
          </p:cNvPr>
          <p:cNvSpPr>
            <a:spLocks noGrp="1"/>
          </p:cNvSpPr>
          <p:nvPr>
            <p:ph type="title"/>
          </p:nvPr>
        </p:nvSpPr>
        <p:spPr>
          <a:xfrm>
            <a:off x="294923" y="564443"/>
            <a:ext cx="11036300" cy="1184275"/>
          </a:xfrm>
        </p:spPr>
        <p:txBody>
          <a:bodyPr anchor="ctr">
            <a:normAutofit/>
          </a:bodyPr>
          <a:lstStyle/>
          <a:p>
            <a:pPr fontAlgn="base"/>
            <a:r>
              <a:rPr lang="en-US" sz="6600" dirty="0" err="1"/>
              <a:t>HARKing</a:t>
            </a:r>
            <a:endParaRPr lang="en-US" sz="6600" dirty="0"/>
          </a:p>
        </p:txBody>
      </p:sp>
      <p:sp>
        <p:nvSpPr>
          <p:cNvPr id="3" name="Rectangle 2">
            <a:extLst>
              <a:ext uri="{FF2B5EF4-FFF2-40B4-BE49-F238E27FC236}">
                <a16:creationId xmlns:a16="http://schemas.microsoft.com/office/drawing/2014/main" id="{FCE719A5-4B70-8845-873D-65CF8E6D0012}"/>
              </a:ext>
            </a:extLst>
          </p:cNvPr>
          <p:cNvSpPr/>
          <p:nvPr/>
        </p:nvSpPr>
        <p:spPr>
          <a:xfrm>
            <a:off x="577850" y="3320892"/>
            <a:ext cx="11036300" cy="2246769"/>
          </a:xfrm>
          <a:prstGeom prst="rect">
            <a:avLst/>
          </a:prstGeom>
        </p:spPr>
        <p:txBody>
          <a:bodyPr wrap="square">
            <a:spAutoFit/>
          </a:bodyPr>
          <a:lstStyle/>
          <a:p>
            <a:pPr fontAlgn="base"/>
            <a:r>
              <a:rPr lang="en-US" sz="4000" dirty="0"/>
              <a:t>“[P]resenting a post hoc hypothesis (i.e., one based on or informed by one’s results) in one’s research report as if it were, in fact, an a priori hypothesis.” </a:t>
            </a:r>
            <a:r>
              <a:rPr lang="en-US" sz="2000" dirty="0"/>
              <a:t>(Kerr, 1998)</a:t>
            </a:r>
            <a:endParaRPr lang="en-US" sz="4000" dirty="0"/>
          </a:p>
        </p:txBody>
      </p:sp>
    </p:spTree>
    <p:extLst>
      <p:ext uri="{BB962C8B-B14F-4D97-AF65-F5344CB8AC3E}">
        <p14:creationId xmlns:p14="http://schemas.microsoft.com/office/powerpoint/2010/main" val="1007844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5F4AD77-C70F-F847-87BA-F4F81FB85984}"/>
              </a:ext>
            </a:extLst>
          </p:cNvPr>
          <p:cNvPicPr>
            <a:picLocks noChangeAspect="1"/>
          </p:cNvPicPr>
          <p:nvPr/>
        </p:nvPicPr>
        <p:blipFill rotWithShape="1">
          <a:blip r:embed="rId3"/>
          <a:srcRect r="6842"/>
          <a:stretch/>
        </p:blipFill>
        <p:spPr>
          <a:xfrm>
            <a:off x="0" y="0"/>
            <a:ext cx="12192000" cy="6858000"/>
          </a:xfrm>
          <a:prstGeom prst="rect">
            <a:avLst/>
          </a:prstGeom>
        </p:spPr>
      </p:pic>
      <p:grpSp>
        <p:nvGrpSpPr>
          <p:cNvPr id="26" name="Group 25">
            <a:extLst>
              <a:ext uri="{FF2B5EF4-FFF2-40B4-BE49-F238E27FC236}">
                <a16:creationId xmlns:a16="http://schemas.microsoft.com/office/drawing/2014/main" id="{75D2BA01-8684-1321-C319-CA1711B79696}"/>
              </a:ext>
            </a:extLst>
          </p:cNvPr>
          <p:cNvGrpSpPr/>
          <p:nvPr/>
        </p:nvGrpSpPr>
        <p:grpSpPr>
          <a:xfrm>
            <a:off x="3048000" y="3429000"/>
            <a:ext cx="6096000" cy="1854200"/>
            <a:chOff x="12415520" y="1729739"/>
            <a:chExt cx="6096000" cy="1854200"/>
          </a:xfrm>
        </p:grpSpPr>
        <p:sp>
          <p:nvSpPr>
            <p:cNvPr id="24" name="Rectangle 23">
              <a:extLst>
                <a:ext uri="{FF2B5EF4-FFF2-40B4-BE49-F238E27FC236}">
                  <a16:creationId xmlns:a16="http://schemas.microsoft.com/office/drawing/2014/main" id="{05EFA489-AABA-86CB-A176-1387156B4ABB}"/>
                </a:ext>
              </a:extLst>
            </p:cNvPr>
            <p:cNvSpPr/>
            <p:nvPr/>
          </p:nvSpPr>
          <p:spPr>
            <a:xfrm>
              <a:off x="16814800" y="3088640"/>
              <a:ext cx="1452880" cy="254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D5947577-C1B9-97A8-B571-9E0D677889A3}"/>
                </a:ext>
              </a:extLst>
            </p:cNvPr>
            <p:cNvSpPr/>
            <p:nvPr/>
          </p:nvSpPr>
          <p:spPr>
            <a:xfrm>
              <a:off x="12611842" y="3092450"/>
              <a:ext cx="1452880" cy="254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23DE66A1-CCFE-783C-95BB-3E27E7FD2CF9}"/>
                </a:ext>
              </a:extLst>
            </p:cNvPr>
            <p:cNvGrpSpPr/>
            <p:nvPr/>
          </p:nvGrpSpPr>
          <p:grpSpPr>
            <a:xfrm>
              <a:off x="12415520" y="1729739"/>
              <a:ext cx="6096000" cy="1854200"/>
              <a:chOff x="12710160" y="1018539"/>
              <a:chExt cx="6096000" cy="1854200"/>
            </a:xfrm>
          </p:grpSpPr>
          <p:sp>
            <p:nvSpPr>
              <p:cNvPr id="20" name="Hexagon 19">
                <a:extLst>
                  <a:ext uri="{FF2B5EF4-FFF2-40B4-BE49-F238E27FC236}">
                    <a16:creationId xmlns:a16="http://schemas.microsoft.com/office/drawing/2014/main" id="{026C3764-1026-8C45-997E-99A8B4007E22}"/>
                  </a:ext>
                </a:extLst>
              </p:cNvPr>
              <p:cNvSpPr/>
              <p:nvPr/>
            </p:nvSpPr>
            <p:spPr>
              <a:xfrm rot="19791105">
                <a:off x="12869342" y="1225981"/>
                <a:ext cx="1719178" cy="1513371"/>
              </a:xfrm>
              <a:prstGeom prst="hexagon">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Hexagon 20">
                <a:extLst>
                  <a:ext uri="{FF2B5EF4-FFF2-40B4-BE49-F238E27FC236}">
                    <a16:creationId xmlns:a16="http://schemas.microsoft.com/office/drawing/2014/main" id="{F707D41B-A80C-B3EE-CBA8-5672D2ADBC29}"/>
                  </a:ext>
                </a:extLst>
              </p:cNvPr>
              <p:cNvSpPr/>
              <p:nvPr/>
            </p:nvSpPr>
            <p:spPr>
              <a:xfrm rot="19791105">
                <a:off x="14898571" y="1178794"/>
                <a:ext cx="1719178" cy="1513371"/>
              </a:xfrm>
              <a:prstGeom prst="hexagon">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Hexagon 21">
                <a:extLst>
                  <a:ext uri="{FF2B5EF4-FFF2-40B4-BE49-F238E27FC236}">
                    <a16:creationId xmlns:a16="http://schemas.microsoft.com/office/drawing/2014/main" id="{D5DAD42E-1BAA-79FB-5C20-79AF1D9CE584}"/>
                  </a:ext>
                </a:extLst>
              </p:cNvPr>
              <p:cNvSpPr/>
              <p:nvPr/>
            </p:nvSpPr>
            <p:spPr>
              <a:xfrm rot="19791105">
                <a:off x="16988762" y="1158473"/>
                <a:ext cx="1719178" cy="1513371"/>
              </a:xfrm>
              <a:prstGeom prst="hexagon">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descr="A blue and grey logo&#10;&#10;Description automatically generated">
                <a:extLst>
                  <a:ext uri="{FF2B5EF4-FFF2-40B4-BE49-F238E27FC236}">
                    <a16:creationId xmlns:a16="http://schemas.microsoft.com/office/drawing/2014/main" id="{CE9FC828-CB07-595E-1BFE-9CC1BC171F90}"/>
                  </a:ext>
                </a:extLst>
              </p:cNvPr>
              <p:cNvPicPr>
                <a:picLocks noChangeAspect="1"/>
              </p:cNvPicPr>
              <p:nvPr/>
            </p:nvPicPr>
            <p:blipFill>
              <a:blip r:embed="rId4"/>
              <a:stretch>
                <a:fillRect/>
              </a:stretch>
            </p:blipFill>
            <p:spPr>
              <a:xfrm>
                <a:off x="12710160" y="1018539"/>
                <a:ext cx="6096000" cy="1854200"/>
              </a:xfrm>
              <a:prstGeom prst="rect">
                <a:avLst/>
              </a:prstGeom>
            </p:spPr>
          </p:pic>
        </p:grpSp>
      </p:grpSp>
      <p:sp>
        <p:nvSpPr>
          <p:cNvPr id="27" name="TextBox 26">
            <a:extLst>
              <a:ext uri="{FF2B5EF4-FFF2-40B4-BE49-F238E27FC236}">
                <a16:creationId xmlns:a16="http://schemas.microsoft.com/office/drawing/2014/main" id="{46418001-ACDA-09C6-9EEB-6749AD7CE5BE}"/>
              </a:ext>
            </a:extLst>
          </p:cNvPr>
          <p:cNvSpPr txBox="1"/>
          <p:nvPr/>
        </p:nvSpPr>
        <p:spPr>
          <a:xfrm>
            <a:off x="2924299" y="5431988"/>
            <a:ext cx="6343403" cy="1200329"/>
          </a:xfrm>
          <a:prstGeom prst="rect">
            <a:avLst/>
          </a:prstGeom>
          <a:noFill/>
        </p:spPr>
        <p:txBody>
          <a:bodyPr wrap="none" rtlCol="0">
            <a:spAutoFit/>
          </a:bodyPr>
          <a:lstStyle/>
          <a:p>
            <a:r>
              <a:rPr lang="en-US" sz="7200" b="1" dirty="0">
                <a:solidFill>
                  <a:schemeClr val="bg1"/>
                </a:solidFill>
              </a:rPr>
              <a:t>Open Science</a:t>
            </a:r>
          </a:p>
        </p:txBody>
      </p:sp>
    </p:spTree>
    <p:extLst>
      <p:ext uri="{BB962C8B-B14F-4D97-AF65-F5344CB8AC3E}">
        <p14:creationId xmlns:p14="http://schemas.microsoft.com/office/powerpoint/2010/main" val="37012020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2">
            <a:extLst>
              <a:ext uri="{FF2B5EF4-FFF2-40B4-BE49-F238E27FC236}">
                <a16:creationId xmlns:a16="http://schemas.microsoft.com/office/drawing/2014/main" id="{26569B9A-5FC2-8040-BF84-F3F35E2950EC}"/>
              </a:ext>
            </a:extLst>
          </p:cNvPr>
          <p:cNvSpPr>
            <a:spLocks noGrp="1" noChangeArrowheads="1"/>
          </p:cNvSpPr>
          <p:nvPr>
            <p:ph type="ctrTitle"/>
          </p:nvPr>
        </p:nvSpPr>
        <p:spPr>
          <a:xfrm>
            <a:off x="3590925" y="2346325"/>
            <a:ext cx="4983163" cy="584200"/>
          </a:xfrm>
        </p:spPr>
        <p:txBody>
          <a:bodyPr/>
          <a:lstStyle/>
          <a:p>
            <a:pPr eaLnBrk="1" hangingPunct="1"/>
            <a:r>
              <a:rPr lang="en-US" altLang="en-US" sz="3600" dirty="0"/>
              <a:t>Open Science </a:t>
            </a:r>
            <a:r>
              <a:rPr lang="en-US" altLang="en-US" sz="3600"/>
              <a:t>in Psychology</a:t>
            </a:r>
            <a:endParaRPr lang="en-US" altLang="en-US" sz="3600" dirty="0"/>
          </a:p>
        </p:txBody>
      </p:sp>
      <p:sp>
        <p:nvSpPr>
          <p:cNvPr id="28674" name="Subtitle 3">
            <a:extLst>
              <a:ext uri="{FF2B5EF4-FFF2-40B4-BE49-F238E27FC236}">
                <a16:creationId xmlns:a16="http://schemas.microsoft.com/office/drawing/2014/main" id="{53C3E4A7-412A-9C43-80F1-77487C4A7563}"/>
              </a:ext>
            </a:extLst>
          </p:cNvPr>
          <p:cNvSpPr>
            <a:spLocks noGrp="1" noChangeArrowheads="1"/>
          </p:cNvSpPr>
          <p:nvPr>
            <p:ph type="subTitle" idx="1"/>
          </p:nvPr>
        </p:nvSpPr>
        <p:spPr>
          <a:xfrm>
            <a:off x="3590925" y="3948113"/>
            <a:ext cx="4983163" cy="538162"/>
          </a:xfrm>
        </p:spPr>
        <p:txBody>
          <a:bodyPr/>
          <a:lstStyle/>
          <a:p>
            <a:pPr eaLnBrk="1" hangingPunct="1"/>
            <a:r>
              <a:rPr lang="en-US" altLang="en-US" dirty="0">
                <a:ea typeface="Glegoo" pitchFamily="2" charset="0"/>
                <a:cs typeface="Glegoo" pitchFamily="2" charset="0"/>
              </a:rPr>
              <a:t>Jo-Ann Tsang</a:t>
            </a:r>
          </a:p>
          <a:p>
            <a:pPr eaLnBrk="1" hangingPunct="1"/>
            <a:r>
              <a:rPr lang="en-US" altLang="en-US" dirty="0">
                <a:ea typeface="Glegoo" pitchFamily="2" charset="0"/>
                <a:cs typeface="Glegoo" pitchFamily="2" charset="0"/>
              </a:rPr>
              <a:t>Baylor University</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F6BC4-6BEA-247D-B2A8-8A6EE85B23DE}"/>
              </a:ext>
            </a:extLst>
          </p:cNvPr>
          <p:cNvSpPr>
            <a:spLocks noGrp="1"/>
          </p:cNvSpPr>
          <p:nvPr>
            <p:ph type="ctrTitle"/>
          </p:nvPr>
        </p:nvSpPr>
        <p:spPr/>
        <p:txBody>
          <a:bodyPr/>
          <a:lstStyle/>
          <a:p>
            <a:r>
              <a:rPr lang="en-US" dirty="0"/>
              <a:t>Example of p-hacking</a:t>
            </a:r>
          </a:p>
        </p:txBody>
      </p:sp>
      <p:sp>
        <p:nvSpPr>
          <p:cNvPr id="3" name="Text Placeholder 2">
            <a:extLst>
              <a:ext uri="{FF2B5EF4-FFF2-40B4-BE49-F238E27FC236}">
                <a16:creationId xmlns:a16="http://schemas.microsoft.com/office/drawing/2014/main" id="{065BF8EF-3C47-0E82-FEF6-3DE01286F25E}"/>
              </a:ext>
            </a:extLst>
          </p:cNvPr>
          <p:cNvSpPr>
            <a:spLocks noGrp="1"/>
          </p:cNvSpPr>
          <p:nvPr>
            <p:ph type="body" sz="quarter" idx="16"/>
          </p:nvPr>
        </p:nvSpPr>
        <p:spPr>
          <a:xfrm>
            <a:off x="508000" y="3637754"/>
            <a:ext cx="3747910" cy="1197665"/>
          </a:xfrm>
        </p:spPr>
        <p:txBody>
          <a:bodyPr/>
          <a:lstStyle/>
          <a:p>
            <a:pPr marL="342900" indent="-342900" algn="l">
              <a:buFont typeface="Arial" panose="020B0604020202020204" pitchFamily="34" charset="0"/>
              <a:buChar char="•"/>
            </a:pPr>
            <a:r>
              <a:rPr lang="en-US" sz="2000" dirty="0"/>
              <a:t>Predictor: party of President</a:t>
            </a:r>
          </a:p>
          <a:p>
            <a:pPr marL="342900" indent="-342900" algn="l">
              <a:buFont typeface="Arial" panose="020B0604020202020204" pitchFamily="34" charset="0"/>
              <a:buChar char="•"/>
            </a:pPr>
            <a:r>
              <a:rPr lang="en-US" sz="2000" dirty="0"/>
              <a:t>Criterion: GDP</a:t>
            </a:r>
          </a:p>
          <a:p>
            <a:pPr marL="342900" indent="-342900" algn="l">
              <a:buFont typeface="Arial" panose="020B0604020202020204" pitchFamily="34" charset="0"/>
              <a:buChar char="•"/>
            </a:pPr>
            <a:r>
              <a:rPr lang="en-US" sz="2000" dirty="0"/>
              <a:t>Result: no relationship</a:t>
            </a:r>
          </a:p>
          <a:p>
            <a:pPr algn="l"/>
            <a:endParaRPr lang="en-US" sz="2000" dirty="0"/>
          </a:p>
        </p:txBody>
      </p:sp>
      <p:sp>
        <p:nvSpPr>
          <p:cNvPr id="4" name="Text Placeholder 3">
            <a:extLst>
              <a:ext uri="{FF2B5EF4-FFF2-40B4-BE49-F238E27FC236}">
                <a16:creationId xmlns:a16="http://schemas.microsoft.com/office/drawing/2014/main" id="{EC3E0C14-AAD6-DF3C-578B-5C732BDFEE45}"/>
              </a:ext>
            </a:extLst>
          </p:cNvPr>
          <p:cNvSpPr>
            <a:spLocks noGrp="1"/>
          </p:cNvSpPr>
          <p:nvPr>
            <p:ph type="body" sz="quarter" idx="17"/>
          </p:nvPr>
        </p:nvSpPr>
        <p:spPr>
          <a:xfrm>
            <a:off x="8460286" y="3858346"/>
            <a:ext cx="3034748" cy="1197665"/>
          </a:xfrm>
        </p:spPr>
        <p:txBody>
          <a:bodyPr/>
          <a:lstStyle/>
          <a:p>
            <a:pPr marL="342900" indent="-342900" algn="l">
              <a:buFont typeface="Arial" panose="020B0604020202020204" pitchFamily="34" charset="0"/>
              <a:buChar char="•"/>
            </a:pPr>
            <a:r>
              <a:rPr lang="en-US" sz="2000" dirty="0"/>
              <a:t>Predictor: party of senator and representatives</a:t>
            </a:r>
          </a:p>
          <a:p>
            <a:pPr marL="342900" indent="-342900" algn="l">
              <a:buFont typeface="Arial" panose="020B0604020202020204" pitchFamily="34" charset="0"/>
              <a:buChar char="•"/>
            </a:pPr>
            <a:r>
              <a:rPr lang="en-US" sz="2000" dirty="0"/>
              <a:t>Criterion: Employment</a:t>
            </a:r>
          </a:p>
          <a:p>
            <a:pPr marL="342900" indent="-342900" algn="l">
              <a:buFont typeface="Arial" panose="020B0604020202020204" pitchFamily="34" charset="0"/>
              <a:buChar char="•"/>
            </a:pPr>
            <a:r>
              <a:rPr lang="en-US" sz="2000" dirty="0"/>
              <a:t>Result: Having more Republicans in office leads to better economy</a:t>
            </a:r>
          </a:p>
          <a:p>
            <a:pPr algn="l"/>
            <a:endParaRPr lang="en-US" sz="2000" dirty="0"/>
          </a:p>
        </p:txBody>
      </p:sp>
      <p:sp>
        <p:nvSpPr>
          <p:cNvPr id="5" name="Text Placeholder 4">
            <a:extLst>
              <a:ext uri="{FF2B5EF4-FFF2-40B4-BE49-F238E27FC236}">
                <a16:creationId xmlns:a16="http://schemas.microsoft.com/office/drawing/2014/main" id="{F6FC39A7-D74D-F71B-9638-F00C036C01F9}"/>
              </a:ext>
            </a:extLst>
          </p:cNvPr>
          <p:cNvSpPr>
            <a:spLocks noGrp="1"/>
          </p:cNvSpPr>
          <p:nvPr>
            <p:ph type="body" sz="quarter" idx="18"/>
          </p:nvPr>
        </p:nvSpPr>
        <p:spPr>
          <a:xfrm>
            <a:off x="4546600" y="3858346"/>
            <a:ext cx="3048000" cy="1197665"/>
          </a:xfrm>
        </p:spPr>
        <p:txBody>
          <a:bodyPr/>
          <a:lstStyle/>
          <a:p>
            <a:pPr marL="342900" indent="-342900" algn="l">
              <a:buFont typeface="Arial" panose="020B0604020202020204" pitchFamily="34" charset="0"/>
              <a:buChar char="•"/>
            </a:pPr>
            <a:r>
              <a:rPr lang="en-US" sz="2000" dirty="0"/>
              <a:t>Predictor: party of governor</a:t>
            </a:r>
          </a:p>
          <a:p>
            <a:pPr marL="342900" indent="-342900" algn="l">
              <a:buFont typeface="Arial" panose="020B0604020202020204" pitchFamily="34" charset="0"/>
              <a:buChar char="•"/>
            </a:pPr>
            <a:r>
              <a:rPr lang="en-US" sz="2000" dirty="0"/>
              <a:t>Criterion: GDP</a:t>
            </a:r>
          </a:p>
          <a:p>
            <a:pPr marL="342900" indent="-342900" algn="l">
              <a:buFont typeface="Arial" panose="020B0604020202020204" pitchFamily="34" charset="0"/>
              <a:buChar char="•"/>
            </a:pPr>
            <a:r>
              <a:rPr lang="en-US" sz="2000" dirty="0"/>
              <a:t>Result: Having more Republicans in office leads to worse economy</a:t>
            </a:r>
          </a:p>
          <a:p>
            <a:pPr algn="l"/>
            <a:endParaRPr lang="en-US" sz="2000" dirty="0"/>
          </a:p>
        </p:txBody>
      </p:sp>
      <p:sp>
        <p:nvSpPr>
          <p:cNvPr id="6" name="TextBox 5">
            <a:extLst>
              <a:ext uri="{FF2B5EF4-FFF2-40B4-BE49-F238E27FC236}">
                <a16:creationId xmlns:a16="http://schemas.microsoft.com/office/drawing/2014/main" id="{E122218E-C813-2683-C817-E01653519035}"/>
              </a:ext>
            </a:extLst>
          </p:cNvPr>
          <p:cNvSpPr txBox="1"/>
          <p:nvPr/>
        </p:nvSpPr>
        <p:spPr>
          <a:xfrm>
            <a:off x="508000" y="1404718"/>
            <a:ext cx="11125200" cy="954107"/>
          </a:xfrm>
          <a:prstGeom prst="rect">
            <a:avLst/>
          </a:prstGeom>
          <a:noFill/>
        </p:spPr>
        <p:txBody>
          <a:bodyPr wrap="square" rtlCol="0">
            <a:spAutoFit/>
          </a:bodyPr>
          <a:lstStyle/>
          <a:p>
            <a:pPr algn="ctr"/>
            <a:r>
              <a:rPr lang="en-US" sz="2000" dirty="0">
                <a:solidFill>
                  <a:schemeClr val="bg1"/>
                </a:solidFill>
              </a:rPr>
              <a:t>Different operationalizations of variables can lead to different results</a:t>
            </a:r>
          </a:p>
          <a:p>
            <a:pPr algn="ctr"/>
            <a:endParaRPr lang="en-US" sz="2000" dirty="0">
              <a:solidFill>
                <a:schemeClr val="bg1"/>
              </a:solidFill>
            </a:endParaRPr>
          </a:p>
          <a:p>
            <a:pPr algn="ctr"/>
            <a:endParaRPr lang="en-US" sz="1600" dirty="0">
              <a:solidFill>
                <a:schemeClr val="bg1"/>
              </a:solidFill>
            </a:endParaRPr>
          </a:p>
        </p:txBody>
      </p:sp>
      <p:sp>
        <p:nvSpPr>
          <p:cNvPr id="7" name="TextBox 6">
            <a:extLst>
              <a:ext uri="{FF2B5EF4-FFF2-40B4-BE49-F238E27FC236}">
                <a16:creationId xmlns:a16="http://schemas.microsoft.com/office/drawing/2014/main" id="{72FC6145-823C-38A6-6836-39CE42985965}"/>
              </a:ext>
            </a:extLst>
          </p:cNvPr>
          <p:cNvSpPr txBox="1"/>
          <p:nvPr/>
        </p:nvSpPr>
        <p:spPr>
          <a:xfrm>
            <a:off x="0" y="6431280"/>
            <a:ext cx="6748450" cy="646331"/>
          </a:xfrm>
          <a:prstGeom prst="rect">
            <a:avLst/>
          </a:prstGeom>
          <a:noFill/>
        </p:spPr>
        <p:txBody>
          <a:bodyPr wrap="none" rtlCol="0">
            <a:spAutoFit/>
          </a:bodyPr>
          <a:lstStyle/>
          <a:p>
            <a:r>
              <a:rPr lang="en-US" sz="1800" dirty="0">
                <a:solidFill>
                  <a:schemeClr val="bg1"/>
                </a:solidFill>
                <a:hlinkClick r:id="rId2">
                  <a:extLst>
                    <a:ext uri="{A12FA001-AC4F-418D-AE19-62706E023703}">
                      <ahyp:hlinkClr xmlns:ahyp="http://schemas.microsoft.com/office/drawing/2018/hyperlinkcolor" val="tx"/>
                    </a:ext>
                  </a:extLst>
                </a:hlinkClick>
              </a:rPr>
              <a:t>https://fivethirtyeight.com/features/science-isnt-broken/#part2</a:t>
            </a:r>
            <a:endParaRPr lang="en-US" sz="1800" dirty="0">
              <a:solidFill>
                <a:schemeClr val="bg1"/>
              </a:solidFill>
            </a:endParaRPr>
          </a:p>
          <a:p>
            <a:endParaRPr lang="en-US" dirty="0"/>
          </a:p>
        </p:txBody>
      </p:sp>
    </p:spTree>
    <p:extLst>
      <p:ext uri="{BB962C8B-B14F-4D97-AF65-F5344CB8AC3E}">
        <p14:creationId xmlns:p14="http://schemas.microsoft.com/office/powerpoint/2010/main" val="2215705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500"/>
                                        <p:tgtEl>
                                          <p:spTgt spid="5">
                                            <p:txEl>
                                              <p:pRg st="0" end="0"/>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fade">
                                      <p:cBhvr>
                                        <p:cTn id="21" dur="500"/>
                                        <p:tgtEl>
                                          <p:spTgt spid="5">
                                            <p:txEl>
                                              <p:pRg st="1" end="1"/>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fade">
                                      <p:cBhvr>
                                        <p:cTn id="24" dur="500"/>
                                        <p:tgtEl>
                                          <p:spTgt spid="5">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
                                            <p:txEl>
                                              <p:pRg st="0" end="0"/>
                                            </p:txEl>
                                          </p:spTgt>
                                        </p:tgtEl>
                                        <p:attrNameLst>
                                          <p:attrName>style.visibility</p:attrName>
                                        </p:attrNameLst>
                                      </p:cBhvr>
                                      <p:to>
                                        <p:strVal val="visible"/>
                                      </p:to>
                                    </p:set>
                                    <p:animEffect transition="in" filter="fade">
                                      <p:cBhvr>
                                        <p:cTn id="29" dur="500"/>
                                        <p:tgtEl>
                                          <p:spTgt spid="4">
                                            <p:txEl>
                                              <p:pRg st="0" end="0"/>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4">
                                            <p:txEl>
                                              <p:pRg st="1" end="1"/>
                                            </p:txEl>
                                          </p:spTgt>
                                        </p:tgtEl>
                                        <p:attrNameLst>
                                          <p:attrName>style.visibility</p:attrName>
                                        </p:attrNameLst>
                                      </p:cBhvr>
                                      <p:to>
                                        <p:strVal val="visible"/>
                                      </p:to>
                                    </p:set>
                                    <p:animEffect transition="in" filter="fade">
                                      <p:cBhvr>
                                        <p:cTn id="32" dur="500"/>
                                        <p:tgtEl>
                                          <p:spTgt spid="4">
                                            <p:txEl>
                                              <p:pRg st="1" end="1"/>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animEffect transition="in" filter="fade">
                                      <p:cBhvr>
                                        <p:cTn id="3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8E594-0751-9836-4F5B-171DE07BA5D8}"/>
              </a:ext>
            </a:extLst>
          </p:cNvPr>
          <p:cNvSpPr>
            <a:spLocks noGrp="1"/>
          </p:cNvSpPr>
          <p:nvPr>
            <p:ph type="ctrTitle"/>
          </p:nvPr>
        </p:nvSpPr>
        <p:spPr/>
        <p:txBody>
          <a:bodyPr/>
          <a:lstStyle/>
          <a:p>
            <a:r>
              <a:rPr lang="en-US" dirty="0"/>
              <a:t>How to Address?</a:t>
            </a:r>
          </a:p>
        </p:txBody>
      </p:sp>
      <p:sp>
        <p:nvSpPr>
          <p:cNvPr id="3" name="Text Placeholder 2">
            <a:extLst>
              <a:ext uri="{FF2B5EF4-FFF2-40B4-BE49-F238E27FC236}">
                <a16:creationId xmlns:a16="http://schemas.microsoft.com/office/drawing/2014/main" id="{0FE6C6B6-4865-9AFF-29A7-7181922BA783}"/>
              </a:ext>
            </a:extLst>
          </p:cNvPr>
          <p:cNvSpPr>
            <a:spLocks noGrp="1"/>
          </p:cNvSpPr>
          <p:nvPr>
            <p:ph type="body" sz="quarter" idx="16"/>
          </p:nvPr>
        </p:nvSpPr>
        <p:spPr/>
        <p:txBody>
          <a:bodyPr/>
          <a:lstStyle/>
          <a:p>
            <a:r>
              <a:rPr lang="en-US" dirty="0"/>
              <a:t>Transparent Language</a:t>
            </a:r>
          </a:p>
        </p:txBody>
      </p:sp>
      <p:sp>
        <p:nvSpPr>
          <p:cNvPr id="4" name="Text Placeholder 3">
            <a:extLst>
              <a:ext uri="{FF2B5EF4-FFF2-40B4-BE49-F238E27FC236}">
                <a16:creationId xmlns:a16="http://schemas.microsoft.com/office/drawing/2014/main" id="{5861B92B-9FCE-0BEB-629D-40F880CB2B9A}"/>
              </a:ext>
            </a:extLst>
          </p:cNvPr>
          <p:cNvSpPr>
            <a:spLocks noGrp="1"/>
          </p:cNvSpPr>
          <p:nvPr>
            <p:ph type="body" sz="quarter" idx="17"/>
          </p:nvPr>
        </p:nvSpPr>
        <p:spPr/>
        <p:txBody>
          <a:bodyPr/>
          <a:lstStyle/>
          <a:p>
            <a:r>
              <a:rPr lang="en-US" dirty="0"/>
              <a:t>Registered Report</a:t>
            </a:r>
          </a:p>
        </p:txBody>
      </p:sp>
      <p:sp>
        <p:nvSpPr>
          <p:cNvPr id="5" name="Text Placeholder 4">
            <a:extLst>
              <a:ext uri="{FF2B5EF4-FFF2-40B4-BE49-F238E27FC236}">
                <a16:creationId xmlns:a16="http://schemas.microsoft.com/office/drawing/2014/main" id="{70C7D025-48F6-A16B-C96A-F0F17DFEF8CE}"/>
              </a:ext>
            </a:extLst>
          </p:cNvPr>
          <p:cNvSpPr>
            <a:spLocks noGrp="1"/>
          </p:cNvSpPr>
          <p:nvPr>
            <p:ph type="body" sz="quarter" idx="18"/>
          </p:nvPr>
        </p:nvSpPr>
        <p:spPr/>
        <p:txBody>
          <a:bodyPr/>
          <a:lstStyle/>
          <a:p>
            <a:r>
              <a:rPr lang="en-US" dirty="0"/>
              <a:t>Preregistration</a:t>
            </a:r>
          </a:p>
        </p:txBody>
      </p:sp>
    </p:spTree>
    <p:extLst>
      <p:ext uri="{BB962C8B-B14F-4D97-AF65-F5344CB8AC3E}">
        <p14:creationId xmlns:p14="http://schemas.microsoft.com/office/powerpoint/2010/main" val="24252784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3778B-BC59-133C-439B-19847756DE4C}"/>
              </a:ext>
            </a:extLst>
          </p:cNvPr>
          <p:cNvSpPr>
            <a:spLocks noGrp="1"/>
          </p:cNvSpPr>
          <p:nvPr>
            <p:ph type="ctrTitle"/>
          </p:nvPr>
        </p:nvSpPr>
        <p:spPr/>
        <p:txBody>
          <a:bodyPr/>
          <a:lstStyle/>
          <a:p>
            <a:r>
              <a:rPr lang="en-US" sz="4400" dirty="0"/>
              <a:t>Transparent Language</a:t>
            </a:r>
          </a:p>
        </p:txBody>
      </p:sp>
      <p:sp>
        <p:nvSpPr>
          <p:cNvPr id="3" name="Text Placeholder 2">
            <a:extLst>
              <a:ext uri="{FF2B5EF4-FFF2-40B4-BE49-F238E27FC236}">
                <a16:creationId xmlns:a16="http://schemas.microsoft.com/office/drawing/2014/main" id="{3A7A9D67-3EE9-3517-2756-EED4230D4664}"/>
              </a:ext>
            </a:extLst>
          </p:cNvPr>
          <p:cNvSpPr>
            <a:spLocks noGrp="1"/>
          </p:cNvSpPr>
          <p:nvPr>
            <p:ph type="body" sz="quarter" idx="17"/>
          </p:nvPr>
        </p:nvSpPr>
        <p:spPr/>
        <p:txBody>
          <a:bodyPr/>
          <a:lstStyle/>
          <a:p>
            <a:r>
              <a:rPr lang="en-US" dirty="0"/>
              <a:t>Determine </a:t>
            </a:r>
            <a:r>
              <a:rPr lang="en-US" b="1" dirty="0"/>
              <a:t>sample size </a:t>
            </a:r>
            <a:r>
              <a:rPr lang="en-US" dirty="0"/>
              <a:t>in advance. Stopping rule.</a:t>
            </a:r>
          </a:p>
        </p:txBody>
      </p:sp>
      <p:sp>
        <p:nvSpPr>
          <p:cNvPr id="4" name="Text Placeholder 3">
            <a:extLst>
              <a:ext uri="{FF2B5EF4-FFF2-40B4-BE49-F238E27FC236}">
                <a16:creationId xmlns:a16="http://schemas.microsoft.com/office/drawing/2014/main" id="{2B36F863-DD3C-B226-5DCC-C8C3B2A146F0}"/>
              </a:ext>
            </a:extLst>
          </p:cNvPr>
          <p:cNvSpPr>
            <a:spLocks noGrp="1"/>
          </p:cNvSpPr>
          <p:nvPr>
            <p:ph type="body" sz="quarter" idx="18"/>
          </p:nvPr>
        </p:nvSpPr>
        <p:spPr/>
        <p:txBody>
          <a:bodyPr/>
          <a:lstStyle/>
          <a:p>
            <a:r>
              <a:rPr lang="en-US" dirty="0"/>
              <a:t>Data exclusions</a:t>
            </a:r>
          </a:p>
        </p:txBody>
      </p:sp>
      <p:sp>
        <p:nvSpPr>
          <p:cNvPr id="5" name="Text Placeholder 4">
            <a:extLst>
              <a:ext uri="{FF2B5EF4-FFF2-40B4-BE49-F238E27FC236}">
                <a16:creationId xmlns:a16="http://schemas.microsoft.com/office/drawing/2014/main" id="{3C8CA2F0-6D97-106C-5039-53D85DFAD4A4}"/>
              </a:ext>
            </a:extLst>
          </p:cNvPr>
          <p:cNvSpPr>
            <a:spLocks noGrp="1"/>
          </p:cNvSpPr>
          <p:nvPr>
            <p:ph type="body" sz="quarter" idx="23"/>
          </p:nvPr>
        </p:nvSpPr>
        <p:spPr/>
        <p:txBody>
          <a:bodyPr/>
          <a:lstStyle/>
          <a:p>
            <a:r>
              <a:rPr lang="en-US" dirty="0"/>
              <a:t>Report all measures</a:t>
            </a:r>
          </a:p>
        </p:txBody>
      </p:sp>
      <p:sp>
        <p:nvSpPr>
          <p:cNvPr id="6" name="Text Placeholder 5">
            <a:extLst>
              <a:ext uri="{FF2B5EF4-FFF2-40B4-BE49-F238E27FC236}">
                <a16:creationId xmlns:a16="http://schemas.microsoft.com/office/drawing/2014/main" id="{7998B096-75E7-190E-5A21-19517A60FFC1}"/>
              </a:ext>
            </a:extLst>
          </p:cNvPr>
          <p:cNvSpPr>
            <a:spLocks noGrp="1"/>
          </p:cNvSpPr>
          <p:nvPr>
            <p:ph type="body" sz="quarter" idx="16"/>
          </p:nvPr>
        </p:nvSpPr>
        <p:spPr>
          <a:xfrm>
            <a:off x="1364974" y="1980679"/>
            <a:ext cx="10268226" cy="762521"/>
          </a:xfrm>
        </p:spPr>
        <p:txBody>
          <a:bodyPr/>
          <a:lstStyle/>
          <a:p>
            <a:r>
              <a:rPr lang="en-US" dirty="0"/>
              <a:t>21 word solution: https://papers.ssrn.com/sol3/papers.cfm?abstract_id=2160588</a:t>
            </a:r>
          </a:p>
        </p:txBody>
      </p:sp>
      <p:sp>
        <p:nvSpPr>
          <p:cNvPr id="7" name="Text Placeholder 6">
            <a:extLst>
              <a:ext uri="{FF2B5EF4-FFF2-40B4-BE49-F238E27FC236}">
                <a16:creationId xmlns:a16="http://schemas.microsoft.com/office/drawing/2014/main" id="{B908B545-96F7-3ABA-91EF-4C251DC4CC7D}"/>
              </a:ext>
            </a:extLst>
          </p:cNvPr>
          <p:cNvSpPr>
            <a:spLocks noGrp="1"/>
          </p:cNvSpPr>
          <p:nvPr>
            <p:ph type="body" sz="quarter" idx="22"/>
          </p:nvPr>
        </p:nvSpPr>
        <p:spPr/>
        <p:txBody>
          <a:bodyPr/>
          <a:lstStyle/>
          <a:p>
            <a:r>
              <a:rPr lang="en-US" dirty="0"/>
              <a:t>Report all manipulations	</a:t>
            </a:r>
          </a:p>
        </p:txBody>
      </p:sp>
    </p:spTree>
    <p:extLst>
      <p:ext uri="{BB962C8B-B14F-4D97-AF65-F5344CB8AC3E}">
        <p14:creationId xmlns:p14="http://schemas.microsoft.com/office/powerpoint/2010/main" val="19987635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96F43-0267-DC21-710D-98A9D78AD6FF}"/>
              </a:ext>
            </a:extLst>
          </p:cNvPr>
          <p:cNvSpPr>
            <a:spLocks noGrp="1"/>
          </p:cNvSpPr>
          <p:nvPr>
            <p:ph type="ctrTitle"/>
          </p:nvPr>
        </p:nvSpPr>
        <p:spPr/>
        <p:txBody>
          <a:bodyPr/>
          <a:lstStyle/>
          <a:p>
            <a:r>
              <a:rPr lang="en-US" dirty="0"/>
              <a:t>Preregistration	</a:t>
            </a:r>
          </a:p>
        </p:txBody>
      </p:sp>
      <p:sp>
        <p:nvSpPr>
          <p:cNvPr id="3" name="Text Placeholder 2">
            <a:extLst>
              <a:ext uri="{FF2B5EF4-FFF2-40B4-BE49-F238E27FC236}">
                <a16:creationId xmlns:a16="http://schemas.microsoft.com/office/drawing/2014/main" id="{E458BB1A-AB97-B856-90DD-5C4549B7D508}"/>
              </a:ext>
            </a:extLst>
          </p:cNvPr>
          <p:cNvSpPr>
            <a:spLocks noGrp="1"/>
          </p:cNvSpPr>
          <p:nvPr>
            <p:ph type="body" sz="quarter" idx="10"/>
          </p:nvPr>
        </p:nvSpPr>
        <p:spPr/>
        <p:txBody>
          <a:bodyPr>
            <a:normAutofit/>
          </a:bodyPr>
          <a:lstStyle/>
          <a:p>
            <a:pPr marL="342900" indent="-342900">
              <a:buFont typeface="Arial" panose="020B0604020202020204" pitchFamily="34" charset="0"/>
              <a:buChar char="•"/>
            </a:pPr>
            <a:r>
              <a:rPr lang="en-US" sz="3200" b="0" dirty="0"/>
              <a:t>Sample preregistration: Divine Forgiveness</a:t>
            </a:r>
          </a:p>
          <a:p>
            <a:pPr marL="800100" lvl="1" indent="-342900">
              <a:buFont typeface="Arial" panose="020B0604020202020204" pitchFamily="34" charset="0"/>
              <a:buChar char="•"/>
            </a:pPr>
            <a:r>
              <a:rPr lang="en-US" sz="3200" b="0" dirty="0">
                <a:solidFill>
                  <a:schemeClr val="tx1"/>
                </a:solidFill>
                <a:hlinkClick r:id="rId2">
                  <a:extLst>
                    <a:ext uri="{A12FA001-AC4F-418D-AE19-62706E023703}">
                      <ahyp:hlinkClr xmlns:ahyp="http://schemas.microsoft.com/office/drawing/2018/hyperlinkcolor" val="tx"/>
                    </a:ext>
                  </a:extLst>
                </a:hlinkClick>
              </a:rPr>
              <a:t>https://osf.io/zgrcn</a:t>
            </a:r>
            <a:endParaRPr lang="en-US" sz="3200" b="0" dirty="0">
              <a:solidFill>
                <a:schemeClr val="tx1"/>
              </a:solidFill>
            </a:endParaRPr>
          </a:p>
          <a:p>
            <a:pPr marL="800100" lvl="1" indent="-342900">
              <a:buFont typeface="Arial" panose="020B0604020202020204" pitchFamily="34" charset="0"/>
              <a:buChar char="•"/>
            </a:pPr>
            <a:endParaRPr lang="en-US" sz="3200" b="0" dirty="0"/>
          </a:p>
          <a:p>
            <a:pPr marL="342900" indent="-342900">
              <a:buFont typeface="Arial" panose="020B0604020202020204" pitchFamily="34" charset="0"/>
              <a:buChar char="•"/>
            </a:pPr>
            <a:r>
              <a:rPr lang="en-US" sz="3200" b="0" dirty="0"/>
              <a:t>Lists hypotheses, variables, analysis plan</a:t>
            </a:r>
          </a:p>
          <a:p>
            <a:pPr marL="342900" indent="-342900">
              <a:buFont typeface="Arial" panose="020B0604020202020204" pitchFamily="34" charset="0"/>
              <a:buChar char="•"/>
            </a:pPr>
            <a:r>
              <a:rPr lang="en-US" sz="3200" b="0" dirty="0"/>
              <a:t>Ideally before data are collected; can also be done after data collection  but before analyses</a:t>
            </a:r>
          </a:p>
          <a:p>
            <a:pPr marL="342900" indent="-342900">
              <a:buFont typeface="Arial" panose="020B0604020202020204" pitchFamily="34" charset="0"/>
              <a:buChar char="•"/>
            </a:pPr>
            <a:r>
              <a:rPr lang="en-US" sz="3200" b="0" dirty="0"/>
              <a:t>Mention in Methods section of paper</a:t>
            </a:r>
          </a:p>
        </p:txBody>
      </p:sp>
    </p:spTree>
    <p:extLst>
      <p:ext uri="{BB962C8B-B14F-4D97-AF65-F5344CB8AC3E}">
        <p14:creationId xmlns:p14="http://schemas.microsoft.com/office/powerpoint/2010/main" val="40221769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A marble with brown and aqua colors">
            <a:extLst>
              <a:ext uri="{FF2B5EF4-FFF2-40B4-BE49-F238E27FC236}">
                <a16:creationId xmlns:a16="http://schemas.microsoft.com/office/drawing/2014/main" id="{C64A8238-D514-7615-C486-11C216C7A205}"/>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4000"/>
                    </a14:imgEffect>
                  </a14:imgLayer>
                </a14:imgProps>
              </a:ext>
            </a:extLst>
          </a:blip>
          <a:srcRect l="75" t="1" r="-196" b="20680"/>
          <a:stretch/>
        </p:blipFill>
        <p:spPr>
          <a:xfrm>
            <a:off x="0" y="0"/>
            <a:ext cx="12192000" cy="6858000"/>
          </a:xfrm>
          <a:prstGeom prst="rect">
            <a:avLst/>
          </a:prstGeom>
        </p:spPr>
      </p:pic>
      <p:sp>
        <p:nvSpPr>
          <p:cNvPr id="2" name="Title 1">
            <a:extLst>
              <a:ext uri="{FF2B5EF4-FFF2-40B4-BE49-F238E27FC236}">
                <a16:creationId xmlns:a16="http://schemas.microsoft.com/office/drawing/2014/main" id="{D3C0DC91-3DAA-D243-BF08-69494A1B249B}"/>
              </a:ext>
            </a:extLst>
          </p:cNvPr>
          <p:cNvSpPr>
            <a:spLocks noGrp="1"/>
          </p:cNvSpPr>
          <p:nvPr>
            <p:ph type="ctrTitle"/>
          </p:nvPr>
        </p:nvSpPr>
        <p:spPr>
          <a:xfrm>
            <a:off x="867980" y="1926839"/>
            <a:ext cx="10456041" cy="3004323"/>
          </a:xfrm>
        </p:spPr>
        <p:txBody>
          <a:bodyPr anchor="ctr">
            <a:normAutofit fontScale="90000"/>
          </a:bodyPr>
          <a:lstStyle/>
          <a:p>
            <a:pPr algn="ctr"/>
            <a:r>
              <a:rPr lang="en-US" sz="9600" b="1" cap="none" dirty="0"/>
              <a:t>The replication crisis</a:t>
            </a:r>
            <a:endParaRPr lang="en-US" sz="9600" b="1" i="1" cap="none" dirty="0"/>
          </a:p>
        </p:txBody>
      </p:sp>
    </p:spTree>
    <p:extLst>
      <p:ext uri="{BB962C8B-B14F-4D97-AF65-F5344CB8AC3E}">
        <p14:creationId xmlns:p14="http://schemas.microsoft.com/office/powerpoint/2010/main" val="6268513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96F43-0267-DC21-710D-98A9D78AD6FF}"/>
              </a:ext>
            </a:extLst>
          </p:cNvPr>
          <p:cNvSpPr>
            <a:spLocks noGrp="1"/>
          </p:cNvSpPr>
          <p:nvPr>
            <p:ph type="ctrTitle"/>
          </p:nvPr>
        </p:nvSpPr>
        <p:spPr/>
        <p:txBody>
          <a:bodyPr/>
          <a:lstStyle/>
          <a:p>
            <a:r>
              <a:rPr lang="en-US" dirty="0"/>
              <a:t>Registered Report	</a:t>
            </a:r>
          </a:p>
        </p:txBody>
      </p:sp>
      <p:sp>
        <p:nvSpPr>
          <p:cNvPr id="3" name="Text Placeholder 2">
            <a:extLst>
              <a:ext uri="{FF2B5EF4-FFF2-40B4-BE49-F238E27FC236}">
                <a16:creationId xmlns:a16="http://schemas.microsoft.com/office/drawing/2014/main" id="{E458BB1A-AB97-B856-90DD-5C4549B7D508}"/>
              </a:ext>
            </a:extLst>
          </p:cNvPr>
          <p:cNvSpPr>
            <a:spLocks noGrp="1"/>
          </p:cNvSpPr>
          <p:nvPr>
            <p:ph type="body" sz="quarter" idx="10"/>
          </p:nvPr>
        </p:nvSpPr>
        <p:spPr/>
        <p:txBody>
          <a:bodyPr>
            <a:normAutofit/>
          </a:bodyPr>
          <a:lstStyle/>
          <a:p>
            <a:pPr marL="342900" indent="-342900">
              <a:buFont typeface="Arial" panose="020B0604020202020204" pitchFamily="34" charset="0"/>
              <a:buChar char="•"/>
            </a:pPr>
            <a:r>
              <a:rPr lang="en-US" sz="3200" b="0" dirty="0"/>
              <a:t>Submit to journal the Intro &amp; methods. </a:t>
            </a:r>
          </a:p>
          <a:p>
            <a:pPr marL="342900" indent="-342900">
              <a:buFont typeface="Arial" panose="020B0604020202020204" pitchFamily="34" charset="0"/>
              <a:buChar char="•"/>
            </a:pPr>
            <a:r>
              <a:rPr lang="en-US" sz="3200" b="0" dirty="0"/>
              <a:t>Reviewers provide feedback</a:t>
            </a:r>
          </a:p>
          <a:p>
            <a:pPr marL="342900" indent="-342900">
              <a:buFont typeface="Arial" panose="020B0604020202020204" pitchFamily="34" charset="0"/>
              <a:buChar char="•"/>
            </a:pPr>
            <a:r>
              <a:rPr lang="en-US" sz="3200" b="0" dirty="0"/>
              <a:t>Stage 1 in principle acceptance</a:t>
            </a:r>
          </a:p>
          <a:p>
            <a:pPr marL="342900" indent="-342900">
              <a:buFont typeface="Arial" panose="020B0604020202020204" pitchFamily="34" charset="0"/>
              <a:buChar char="•"/>
            </a:pPr>
            <a:r>
              <a:rPr lang="en-US" sz="3200" b="0" dirty="0"/>
              <a:t>Then collect data, analyze, send in manuscript with Results and Discussion</a:t>
            </a:r>
          </a:p>
          <a:p>
            <a:pPr marL="342900" indent="-342900">
              <a:buFont typeface="Arial" panose="020B0604020202020204" pitchFamily="34" charset="0"/>
              <a:buChar char="•"/>
            </a:pPr>
            <a:r>
              <a:rPr lang="en-US" sz="3200" b="0" dirty="0"/>
              <a:t>Stage 2 acceptance if you did what you said you’d do, regardless of statistical significance of results</a:t>
            </a:r>
          </a:p>
        </p:txBody>
      </p:sp>
    </p:spTree>
    <p:extLst>
      <p:ext uri="{BB962C8B-B14F-4D97-AF65-F5344CB8AC3E}">
        <p14:creationId xmlns:p14="http://schemas.microsoft.com/office/powerpoint/2010/main" val="29787097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96F43-0267-DC21-710D-98A9D78AD6FF}"/>
              </a:ext>
            </a:extLst>
          </p:cNvPr>
          <p:cNvSpPr>
            <a:spLocks noGrp="1"/>
          </p:cNvSpPr>
          <p:nvPr>
            <p:ph type="ctrTitle"/>
          </p:nvPr>
        </p:nvSpPr>
        <p:spPr>
          <a:xfrm>
            <a:off x="1073625" y="461317"/>
            <a:ext cx="10008359" cy="1672283"/>
          </a:xfrm>
        </p:spPr>
        <p:txBody>
          <a:bodyPr/>
          <a:lstStyle/>
          <a:p>
            <a:r>
              <a:rPr lang="en-US" sz="4800" dirty="0"/>
              <a:t>Registered Report: </a:t>
            </a:r>
            <a:br>
              <a:rPr lang="en-US" sz="4800" dirty="0"/>
            </a:br>
            <a:r>
              <a:rPr lang="en-US" sz="4800" dirty="0"/>
              <a:t>Religious Privilege Example</a:t>
            </a:r>
            <a:r>
              <a:rPr lang="en-US" dirty="0"/>
              <a:t>	</a:t>
            </a:r>
          </a:p>
        </p:txBody>
      </p:sp>
      <p:sp>
        <p:nvSpPr>
          <p:cNvPr id="3" name="Text Placeholder 2">
            <a:extLst>
              <a:ext uri="{FF2B5EF4-FFF2-40B4-BE49-F238E27FC236}">
                <a16:creationId xmlns:a16="http://schemas.microsoft.com/office/drawing/2014/main" id="{E458BB1A-AB97-B856-90DD-5C4549B7D508}"/>
              </a:ext>
            </a:extLst>
          </p:cNvPr>
          <p:cNvSpPr>
            <a:spLocks noGrp="1"/>
          </p:cNvSpPr>
          <p:nvPr>
            <p:ph type="body" sz="quarter" idx="10"/>
          </p:nvPr>
        </p:nvSpPr>
        <p:spPr>
          <a:xfrm>
            <a:off x="1073623" y="2509520"/>
            <a:ext cx="10008361" cy="3725024"/>
          </a:xfrm>
        </p:spPr>
        <p:txBody>
          <a:bodyPr>
            <a:normAutofit/>
          </a:bodyPr>
          <a:lstStyle/>
          <a:p>
            <a:pPr marL="342900" indent="-342900">
              <a:buFont typeface="Arial" panose="020B0604020202020204" pitchFamily="34" charset="0"/>
              <a:buChar char="•"/>
            </a:pPr>
            <a:r>
              <a:rPr lang="en-US" sz="3200" b="0" dirty="0"/>
              <a:t>Ways this improved our research</a:t>
            </a:r>
          </a:p>
          <a:p>
            <a:pPr marL="800100" lvl="1" indent="-342900">
              <a:buFont typeface="Arial" panose="020B0604020202020204" pitchFamily="34" charset="0"/>
              <a:buChar char="•"/>
            </a:pPr>
            <a:r>
              <a:rPr lang="en-US" sz="3200" b="0" dirty="0"/>
              <a:t>Competing hypothesis framing</a:t>
            </a:r>
          </a:p>
          <a:p>
            <a:pPr marL="800100" lvl="1" indent="-342900">
              <a:buFont typeface="Arial" panose="020B0604020202020204" pitchFamily="34" charset="0"/>
              <a:buChar char="•"/>
            </a:pPr>
            <a:r>
              <a:rPr lang="en-US" sz="3200" b="0" dirty="0"/>
              <a:t>Required more pilot data to make sure our measures and manipulations were adequate</a:t>
            </a:r>
          </a:p>
          <a:p>
            <a:pPr marL="800100" lvl="1" indent="-342900">
              <a:buFont typeface="Arial" panose="020B0604020202020204" pitchFamily="34" charset="0"/>
              <a:buChar char="•"/>
            </a:pPr>
            <a:r>
              <a:rPr lang="en-US" sz="3200" b="0" dirty="0"/>
              <a:t>Importance of detailed analysis plan</a:t>
            </a:r>
          </a:p>
          <a:p>
            <a:pPr marL="800100" lvl="1" indent="-342900">
              <a:buFont typeface="Arial" panose="020B0604020202020204" pitchFamily="34" charset="0"/>
              <a:buChar char="•"/>
            </a:pPr>
            <a:r>
              <a:rPr lang="en-US" sz="3200" b="0" dirty="0"/>
              <a:t>Reviews were more helpful than adversarial</a:t>
            </a:r>
          </a:p>
          <a:p>
            <a:pPr marL="800100" lvl="1" indent="-342900">
              <a:buFont typeface="Arial" panose="020B0604020202020204" pitchFamily="34" charset="0"/>
              <a:buChar char="•"/>
            </a:pPr>
            <a:endParaRPr lang="en-US" sz="3200" b="0" dirty="0"/>
          </a:p>
        </p:txBody>
      </p:sp>
    </p:spTree>
    <p:extLst>
      <p:ext uri="{BB962C8B-B14F-4D97-AF65-F5344CB8AC3E}">
        <p14:creationId xmlns:p14="http://schemas.microsoft.com/office/powerpoint/2010/main" val="9912126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356D9B8-F9D4-390E-E6E2-2F8EFFB22E05}"/>
              </a:ext>
            </a:extLst>
          </p:cNvPr>
          <p:cNvPicPr>
            <a:picLocks noChangeAspect="1"/>
          </p:cNvPicPr>
          <p:nvPr/>
        </p:nvPicPr>
        <p:blipFill>
          <a:blip r:embed="rId3"/>
          <a:stretch>
            <a:fillRect/>
          </a:stretch>
        </p:blipFill>
        <p:spPr>
          <a:xfrm>
            <a:off x="113493" y="115864"/>
            <a:ext cx="7721600" cy="6742136"/>
          </a:xfrm>
          <a:prstGeom prst="rect">
            <a:avLst/>
          </a:prstGeom>
        </p:spPr>
      </p:pic>
      <p:grpSp>
        <p:nvGrpSpPr>
          <p:cNvPr id="7" name="Group 6">
            <a:extLst>
              <a:ext uri="{FF2B5EF4-FFF2-40B4-BE49-F238E27FC236}">
                <a16:creationId xmlns:a16="http://schemas.microsoft.com/office/drawing/2014/main" id="{BD824575-0085-4A80-213B-9659A960A9F2}"/>
              </a:ext>
            </a:extLst>
          </p:cNvPr>
          <p:cNvGrpSpPr/>
          <p:nvPr/>
        </p:nvGrpSpPr>
        <p:grpSpPr>
          <a:xfrm>
            <a:off x="1422400" y="3009412"/>
            <a:ext cx="4956098" cy="451182"/>
            <a:chOff x="1422400" y="3009412"/>
            <a:chExt cx="4956098" cy="451182"/>
          </a:xfrm>
        </p:grpSpPr>
        <p:grpSp>
          <p:nvGrpSpPr>
            <p:cNvPr id="3" name="Group 2">
              <a:extLst>
                <a:ext uri="{FF2B5EF4-FFF2-40B4-BE49-F238E27FC236}">
                  <a16:creationId xmlns:a16="http://schemas.microsoft.com/office/drawing/2014/main" id="{EAF525BE-7481-D741-EFA9-524F4B15AC46}"/>
                </a:ext>
              </a:extLst>
            </p:cNvPr>
            <p:cNvGrpSpPr/>
            <p:nvPr/>
          </p:nvGrpSpPr>
          <p:grpSpPr>
            <a:xfrm>
              <a:off x="1422400" y="3009412"/>
              <a:ext cx="4956098" cy="451182"/>
              <a:chOff x="-1290320" y="4592320"/>
              <a:chExt cx="4956098" cy="451182"/>
            </a:xfrm>
          </p:grpSpPr>
          <p:sp>
            <p:nvSpPr>
              <p:cNvPr id="4" name="Rectangle 3">
                <a:extLst>
                  <a:ext uri="{FF2B5EF4-FFF2-40B4-BE49-F238E27FC236}">
                    <a16:creationId xmlns:a16="http://schemas.microsoft.com/office/drawing/2014/main" id="{A3AE0A51-2B49-67A1-4253-AAB27A52B8C5}"/>
                  </a:ext>
                </a:extLst>
              </p:cNvPr>
              <p:cNvSpPr/>
              <p:nvPr/>
            </p:nvSpPr>
            <p:spPr>
              <a:xfrm>
                <a:off x="-1290320" y="4917439"/>
                <a:ext cx="4049132" cy="126063"/>
              </a:xfrm>
              <a:prstGeom prst="rect">
                <a:avLst/>
              </a:prstGeom>
              <a:solidFill>
                <a:srgbClr val="FFFF00">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7775490C-8D3D-C05A-8129-0E0BFC02C841}"/>
                  </a:ext>
                </a:extLst>
              </p:cNvPr>
              <p:cNvSpPr/>
              <p:nvPr/>
            </p:nvSpPr>
            <p:spPr>
              <a:xfrm>
                <a:off x="101600" y="4592320"/>
                <a:ext cx="3564178" cy="152399"/>
              </a:xfrm>
              <a:prstGeom prst="rect">
                <a:avLst/>
              </a:prstGeom>
              <a:solidFill>
                <a:srgbClr val="FFFF00">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a:extLst>
                <a:ext uri="{FF2B5EF4-FFF2-40B4-BE49-F238E27FC236}">
                  <a16:creationId xmlns:a16="http://schemas.microsoft.com/office/drawing/2014/main" id="{FF905E0A-0BB8-FB16-5537-740CD448B78E}"/>
                </a:ext>
              </a:extLst>
            </p:cNvPr>
            <p:cNvSpPr/>
            <p:nvPr/>
          </p:nvSpPr>
          <p:spPr>
            <a:xfrm>
              <a:off x="1422400" y="3161812"/>
              <a:ext cx="4956098" cy="172720"/>
            </a:xfrm>
            <a:prstGeom prst="rect">
              <a:avLst/>
            </a:prstGeom>
            <a:solidFill>
              <a:srgbClr val="FFFF00">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094745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9B660CB-CE58-88D8-58F4-01D40AA30448}"/>
              </a:ext>
            </a:extLst>
          </p:cNvPr>
          <p:cNvPicPr>
            <a:picLocks noChangeAspect="1"/>
          </p:cNvPicPr>
          <p:nvPr/>
        </p:nvPicPr>
        <p:blipFill>
          <a:blip r:embed="rId3"/>
          <a:stretch>
            <a:fillRect/>
          </a:stretch>
        </p:blipFill>
        <p:spPr>
          <a:xfrm>
            <a:off x="4312356" y="115864"/>
            <a:ext cx="7879644" cy="8092895"/>
          </a:xfrm>
          <a:prstGeom prst="rect">
            <a:avLst/>
          </a:prstGeom>
        </p:spPr>
      </p:pic>
      <p:grpSp>
        <p:nvGrpSpPr>
          <p:cNvPr id="2" name="Group 1">
            <a:extLst>
              <a:ext uri="{FF2B5EF4-FFF2-40B4-BE49-F238E27FC236}">
                <a16:creationId xmlns:a16="http://schemas.microsoft.com/office/drawing/2014/main" id="{0EF385AA-5A09-D0ED-55FA-EE4DBC6E519D}"/>
              </a:ext>
            </a:extLst>
          </p:cNvPr>
          <p:cNvGrpSpPr/>
          <p:nvPr/>
        </p:nvGrpSpPr>
        <p:grpSpPr>
          <a:xfrm>
            <a:off x="5598160" y="3271520"/>
            <a:ext cx="5262880" cy="508000"/>
            <a:chOff x="101600" y="4592320"/>
            <a:chExt cx="5262880" cy="508000"/>
          </a:xfrm>
        </p:grpSpPr>
        <p:sp>
          <p:nvSpPr>
            <p:cNvPr id="3" name="Rectangle 2">
              <a:extLst>
                <a:ext uri="{FF2B5EF4-FFF2-40B4-BE49-F238E27FC236}">
                  <a16:creationId xmlns:a16="http://schemas.microsoft.com/office/drawing/2014/main" id="{ABD2DDA5-963B-09BE-3753-7BC281071825}"/>
                </a:ext>
              </a:extLst>
            </p:cNvPr>
            <p:cNvSpPr/>
            <p:nvPr/>
          </p:nvSpPr>
          <p:spPr>
            <a:xfrm>
              <a:off x="101600" y="4927600"/>
              <a:ext cx="304800" cy="172720"/>
            </a:xfrm>
            <a:prstGeom prst="rect">
              <a:avLst/>
            </a:prstGeom>
            <a:solidFill>
              <a:srgbClr val="FFFF00">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E66F148-9BF8-FA81-304E-79E27EA26B0D}"/>
                </a:ext>
              </a:extLst>
            </p:cNvPr>
            <p:cNvSpPr/>
            <p:nvPr/>
          </p:nvSpPr>
          <p:spPr>
            <a:xfrm>
              <a:off x="101600" y="4592320"/>
              <a:ext cx="5262880" cy="335280"/>
            </a:xfrm>
            <a:prstGeom prst="rect">
              <a:avLst/>
            </a:prstGeom>
            <a:solidFill>
              <a:srgbClr val="FFFF00">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103427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E1F4B34-008C-B700-5796-60CDA3AD123B}"/>
              </a:ext>
            </a:extLst>
          </p:cNvPr>
          <p:cNvPicPr>
            <a:picLocks noChangeAspect="1"/>
          </p:cNvPicPr>
          <p:nvPr/>
        </p:nvPicPr>
        <p:blipFill rotWithShape="1">
          <a:blip r:embed="rId2"/>
          <a:srcRect b="22050"/>
          <a:stretch/>
        </p:blipFill>
        <p:spPr>
          <a:xfrm>
            <a:off x="0" y="0"/>
            <a:ext cx="12192001" cy="6858000"/>
          </a:xfrm>
          <a:prstGeom prst="rect">
            <a:avLst/>
          </a:prstGeom>
        </p:spPr>
      </p:pic>
      <p:grpSp>
        <p:nvGrpSpPr>
          <p:cNvPr id="5" name="Group 4">
            <a:extLst>
              <a:ext uri="{FF2B5EF4-FFF2-40B4-BE49-F238E27FC236}">
                <a16:creationId xmlns:a16="http://schemas.microsoft.com/office/drawing/2014/main" id="{157B7ABB-5A3A-B2ED-1DFE-01F5919542AA}"/>
              </a:ext>
            </a:extLst>
          </p:cNvPr>
          <p:cNvGrpSpPr/>
          <p:nvPr/>
        </p:nvGrpSpPr>
        <p:grpSpPr>
          <a:xfrm>
            <a:off x="101600" y="4358640"/>
            <a:ext cx="7609840" cy="477520"/>
            <a:chOff x="101600" y="4358640"/>
            <a:chExt cx="7609840" cy="477520"/>
          </a:xfrm>
        </p:grpSpPr>
        <p:sp>
          <p:nvSpPr>
            <p:cNvPr id="3" name="Rectangle 2">
              <a:extLst>
                <a:ext uri="{FF2B5EF4-FFF2-40B4-BE49-F238E27FC236}">
                  <a16:creationId xmlns:a16="http://schemas.microsoft.com/office/drawing/2014/main" id="{CB792544-253A-4635-9E62-FC16690DECA3}"/>
                </a:ext>
              </a:extLst>
            </p:cNvPr>
            <p:cNvSpPr/>
            <p:nvPr/>
          </p:nvSpPr>
          <p:spPr>
            <a:xfrm>
              <a:off x="7264400" y="4358640"/>
              <a:ext cx="447040" cy="243840"/>
            </a:xfrm>
            <a:prstGeom prst="rect">
              <a:avLst/>
            </a:prstGeom>
            <a:solidFill>
              <a:srgbClr val="FFFF00">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FD9A09C7-61B7-82C7-14E5-3052F234DD78}"/>
                </a:ext>
              </a:extLst>
            </p:cNvPr>
            <p:cNvSpPr/>
            <p:nvPr/>
          </p:nvSpPr>
          <p:spPr>
            <a:xfrm>
              <a:off x="101600" y="4592320"/>
              <a:ext cx="7183120" cy="243840"/>
            </a:xfrm>
            <a:prstGeom prst="rect">
              <a:avLst/>
            </a:prstGeom>
            <a:solidFill>
              <a:srgbClr val="FFFF00">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78711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01181F6-8303-835C-7506-8F319848F4BF}"/>
              </a:ext>
            </a:extLst>
          </p:cNvPr>
          <p:cNvPicPr>
            <a:picLocks noChangeAspect="1"/>
          </p:cNvPicPr>
          <p:nvPr/>
        </p:nvPicPr>
        <p:blipFill>
          <a:blip r:embed="rId2"/>
          <a:stretch>
            <a:fillRect/>
          </a:stretch>
        </p:blipFill>
        <p:spPr>
          <a:xfrm>
            <a:off x="0" y="0"/>
            <a:ext cx="10282108" cy="6858000"/>
          </a:xfrm>
          <a:prstGeom prst="rect">
            <a:avLst/>
          </a:prstGeom>
        </p:spPr>
      </p:pic>
    </p:spTree>
    <p:extLst>
      <p:ext uri="{BB962C8B-B14F-4D97-AF65-F5344CB8AC3E}">
        <p14:creationId xmlns:p14="http://schemas.microsoft.com/office/powerpoint/2010/main" val="3264919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572CF2B-D37F-184D-9B9D-5513EC3CAAE5}"/>
              </a:ext>
            </a:extLst>
          </p:cNvPr>
          <p:cNvPicPr>
            <a:picLocks noChangeAspect="1"/>
          </p:cNvPicPr>
          <p:nvPr/>
        </p:nvPicPr>
        <p:blipFill>
          <a:blip r:embed="rId3"/>
          <a:stretch>
            <a:fillRect/>
          </a:stretch>
        </p:blipFill>
        <p:spPr>
          <a:xfrm>
            <a:off x="3567563" y="13212"/>
            <a:ext cx="5056871" cy="6844788"/>
          </a:xfrm>
          <a:prstGeom prst="rect">
            <a:avLst/>
          </a:prstGeom>
        </p:spPr>
      </p:pic>
      <p:grpSp>
        <p:nvGrpSpPr>
          <p:cNvPr id="17" name="Group 16">
            <a:extLst>
              <a:ext uri="{FF2B5EF4-FFF2-40B4-BE49-F238E27FC236}">
                <a16:creationId xmlns:a16="http://schemas.microsoft.com/office/drawing/2014/main" id="{FCBAEA57-E10D-129B-CE73-DA2CD670643A}"/>
              </a:ext>
            </a:extLst>
          </p:cNvPr>
          <p:cNvGrpSpPr/>
          <p:nvPr/>
        </p:nvGrpSpPr>
        <p:grpSpPr>
          <a:xfrm>
            <a:off x="1238753" y="1957720"/>
            <a:ext cx="9676293" cy="4104413"/>
            <a:chOff x="1238753" y="1957720"/>
            <a:chExt cx="9676293" cy="4104413"/>
          </a:xfrm>
        </p:grpSpPr>
        <p:pic>
          <p:nvPicPr>
            <p:cNvPr id="6" name="Picture 5" descr="A close-up of a text&#10;&#10;Description automatically generated">
              <a:extLst>
                <a:ext uri="{FF2B5EF4-FFF2-40B4-BE49-F238E27FC236}">
                  <a16:creationId xmlns:a16="http://schemas.microsoft.com/office/drawing/2014/main" id="{4D9D0C3D-909E-3894-C311-E1BEE5245918}"/>
                </a:ext>
              </a:extLst>
            </p:cNvPr>
            <p:cNvPicPr>
              <a:picLocks noChangeAspect="1"/>
            </p:cNvPicPr>
            <p:nvPr/>
          </p:nvPicPr>
          <p:blipFill rotWithShape="1">
            <a:blip r:embed="rId4"/>
            <a:srcRect t="1963" b="1"/>
            <a:stretch/>
          </p:blipFill>
          <p:spPr>
            <a:xfrm>
              <a:off x="1276950" y="1957720"/>
              <a:ext cx="9638096" cy="2335186"/>
            </a:xfrm>
            <a:prstGeom prst="rect">
              <a:avLst/>
            </a:prstGeom>
            <a:ln w="57150">
              <a:solidFill>
                <a:schemeClr val="accent1"/>
              </a:solidFill>
            </a:ln>
          </p:spPr>
        </p:pic>
        <p:sp>
          <p:nvSpPr>
            <p:cNvPr id="7" name="Rectangle 6">
              <a:extLst>
                <a:ext uri="{FF2B5EF4-FFF2-40B4-BE49-F238E27FC236}">
                  <a16:creationId xmlns:a16="http://schemas.microsoft.com/office/drawing/2014/main" id="{147392FC-D0C3-F411-9F64-D7018E6BF8D8}"/>
                </a:ext>
              </a:extLst>
            </p:cNvPr>
            <p:cNvSpPr/>
            <p:nvPr/>
          </p:nvSpPr>
          <p:spPr>
            <a:xfrm>
              <a:off x="3781778" y="5463822"/>
              <a:ext cx="2314221" cy="598311"/>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83D9E302-C991-4794-2C8F-F3EE19C39BA2}"/>
                </a:ext>
              </a:extLst>
            </p:cNvPr>
            <p:cNvCxnSpPr>
              <a:cxnSpLocks/>
              <a:stCxn id="7" idx="1"/>
            </p:cNvCxnSpPr>
            <p:nvPr/>
          </p:nvCxnSpPr>
          <p:spPr>
            <a:xfrm flipH="1" flipV="1">
              <a:off x="1238753" y="4320109"/>
              <a:ext cx="2543025" cy="1442869"/>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E2DD506B-E5A7-7716-1140-2FC9B2EC9FD3}"/>
                </a:ext>
              </a:extLst>
            </p:cNvPr>
            <p:cNvCxnSpPr>
              <a:cxnSpLocks/>
              <a:stCxn id="7" idx="3"/>
            </p:cNvCxnSpPr>
            <p:nvPr/>
          </p:nvCxnSpPr>
          <p:spPr>
            <a:xfrm flipV="1">
              <a:off x="6095999" y="4320109"/>
              <a:ext cx="4819047" cy="1442869"/>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72729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A873C95-43DF-C09E-2B2A-66EBC074C62D}"/>
              </a:ext>
            </a:extLst>
          </p:cNvPr>
          <p:cNvPicPr>
            <a:picLocks noChangeAspect="1"/>
          </p:cNvPicPr>
          <p:nvPr/>
        </p:nvPicPr>
        <p:blipFill rotWithShape="1">
          <a:blip r:embed="rId2"/>
          <a:srcRect b="45643"/>
          <a:stretch/>
        </p:blipFill>
        <p:spPr>
          <a:xfrm>
            <a:off x="6085840" y="299502"/>
            <a:ext cx="6096000" cy="6258996"/>
          </a:xfrm>
          <a:prstGeom prst="rect">
            <a:avLst/>
          </a:prstGeom>
        </p:spPr>
      </p:pic>
      <p:pic>
        <p:nvPicPr>
          <p:cNvPr id="11" name="Picture 10">
            <a:extLst>
              <a:ext uri="{FF2B5EF4-FFF2-40B4-BE49-F238E27FC236}">
                <a16:creationId xmlns:a16="http://schemas.microsoft.com/office/drawing/2014/main" id="{D1850490-2AA0-0CF2-0B8D-ED59327DCD6D}"/>
              </a:ext>
            </a:extLst>
          </p:cNvPr>
          <p:cNvPicPr>
            <a:picLocks noChangeAspect="1"/>
          </p:cNvPicPr>
          <p:nvPr/>
        </p:nvPicPr>
        <p:blipFill rotWithShape="1">
          <a:blip r:embed="rId3"/>
          <a:srcRect l="76944" t="24820" b="8544"/>
          <a:stretch/>
        </p:blipFill>
        <p:spPr>
          <a:xfrm rot="5400000">
            <a:off x="7690555" y="5510190"/>
            <a:ext cx="1405467" cy="3443111"/>
          </a:xfrm>
          <a:prstGeom prst="rect">
            <a:avLst/>
          </a:prstGeom>
        </p:spPr>
      </p:pic>
      <p:pic>
        <p:nvPicPr>
          <p:cNvPr id="7" name="Picture 6">
            <a:extLst>
              <a:ext uri="{FF2B5EF4-FFF2-40B4-BE49-F238E27FC236}">
                <a16:creationId xmlns:a16="http://schemas.microsoft.com/office/drawing/2014/main" id="{E46086E8-58F8-C7E7-DEB0-2A322D14F25B}"/>
              </a:ext>
            </a:extLst>
          </p:cNvPr>
          <p:cNvPicPr>
            <a:picLocks noChangeAspect="1"/>
          </p:cNvPicPr>
          <p:nvPr/>
        </p:nvPicPr>
        <p:blipFill rotWithShape="1">
          <a:blip r:embed="rId3"/>
          <a:srcRect l="76944" t="24820" b="8544"/>
          <a:stretch/>
        </p:blipFill>
        <p:spPr>
          <a:xfrm rot="5400000">
            <a:off x="1018821" y="-1143001"/>
            <a:ext cx="1405467" cy="3443111"/>
          </a:xfrm>
          <a:prstGeom prst="rect">
            <a:avLst/>
          </a:prstGeom>
        </p:spPr>
      </p:pic>
      <p:pic>
        <p:nvPicPr>
          <p:cNvPr id="8" name="Picture 7">
            <a:extLst>
              <a:ext uri="{FF2B5EF4-FFF2-40B4-BE49-F238E27FC236}">
                <a16:creationId xmlns:a16="http://schemas.microsoft.com/office/drawing/2014/main" id="{EFC74727-EC06-67DF-5E96-E6340F5DA7E7}"/>
              </a:ext>
            </a:extLst>
          </p:cNvPr>
          <p:cNvPicPr>
            <a:picLocks noChangeAspect="1"/>
          </p:cNvPicPr>
          <p:nvPr/>
        </p:nvPicPr>
        <p:blipFill rotWithShape="1">
          <a:blip r:embed="rId3"/>
          <a:srcRect l="76944" t="24820" b="8544"/>
          <a:stretch/>
        </p:blipFill>
        <p:spPr>
          <a:xfrm rot="5400000">
            <a:off x="7905042" y="-1285242"/>
            <a:ext cx="1405467" cy="3443111"/>
          </a:xfrm>
          <a:prstGeom prst="rect">
            <a:avLst/>
          </a:prstGeom>
        </p:spPr>
      </p:pic>
      <p:pic>
        <p:nvPicPr>
          <p:cNvPr id="9" name="Picture 8">
            <a:extLst>
              <a:ext uri="{FF2B5EF4-FFF2-40B4-BE49-F238E27FC236}">
                <a16:creationId xmlns:a16="http://schemas.microsoft.com/office/drawing/2014/main" id="{C8C58E13-0046-6388-FA2A-5C7E5544940B}"/>
              </a:ext>
            </a:extLst>
          </p:cNvPr>
          <p:cNvPicPr>
            <a:picLocks noChangeAspect="1"/>
          </p:cNvPicPr>
          <p:nvPr/>
        </p:nvPicPr>
        <p:blipFill rotWithShape="1">
          <a:blip r:embed="rId3"/>
          <a:srcRect l="76944" t="24820" b="8544"/>
          <a:stretch/>
        </p:blipFill>
        <p:spPr>
          <a:xfrm rot="5400000">
            <a:off x="4461932" y="-1284289"/>
            <a:ext cx="1405467" cy="3443111"/>
          </a:xfrm>
          <a:prstGeom prst="rect">
            <a:avLst/>
          </a:prstGeom>
        </p:spPr>
      </p:pic>
      <p:pic>
        <p:nvPicPr>
          <p:cNvPr id="10" name="Picture 9">
            <a:extLst>
              <a:ext uri="{FF2B5EF4-FFF2-40B4-BE49-F238E27FC236}">
                <a16:creationId xmlns:a16="http://schemas.microsoft.com/office/drawing/2014/main" id="{C2F3095A-1CC2-A8BA-E8F5-E217BA935505}"/>
              </a:ext>
            </a:extLst>
          </p:cNvPr>
          <p:cNvPicPr>
            <a:picLocks noChangeAspect="1"/>
          </p:cNvPicPr>
          <p:nvPr/>
        </p:nvPicPr>
        <p:blipFill rotWithShape="1">
          <a:blip r:embed="rId3"/>
          <a:srcRect l="76944" t="24820" b="8544"/>
          <a:stretch/>
        </p:blipFill>
        <p:spPr>
          <a:xfrm rot="5400000">
            <a:off x="11348152" y="-1288494"/>
            <a:ext cx="1405467" cy="3443111"/>
          </a:xfrm>
          <a:prstGeom prst="rect">
            <a:avLst/>
          </a:prstGeom>
        </p:spPr>
      </p:pic>
      <p:pic>
        <p:nvPicPr>
          <p:cNvPr id="5" name="Picture 4">
            <a:extLst>
              <a:ext uri="{FF2B5EF4-FFF2-40B4-BE49-F238E27FC236}">
                <a16:creationId xmlns:a16="http://schemas.microsoft.com/office/drawing/2014/main" id="{901CEA09-1DBC-C502-F0BE-5F7DDC9A95DF}"/>
              </a:ext>
            </a:extLst>
          </p:cNvPr>
          <p:cNvPicPr>
            <a:picLocks noChangeAspect="1"/>
          </p:cNvPicPr>
          <p:nvPr/>
        </p:nvPicPr>
        <p:blipFill rotWithShape="1">
          <a:blip r:embed="rId3"/>
          <a:srcRect l="76944" t="24820" b="8544"/>
          <a:stretch/>
        </p:blipFill>
        <p:spPr>
          <a:xfrm rot="5400000">
            <a:off x="1018822" y="4433711"/>
            <a:ext cx="1405467" cy="3443111"/>
          </a:xfrm>
          <a:prstGeom prst="rect">
            <a:avLst/>
          </a:prstGeom>
        </p:spPr>
      </p:pic>
      <p:pic>
        <p:nvPicPr>
          <p:cNvPr id="3" name="Picture 2">
            <a:extLst>
              <a:ext uri="{FF2B5EF4-FFF2-40B4-BE49-F238E27FC236}">
                <a16:creationId xmlns:a16="http://schemas.microsoft.com/office/drawing/2014/main" id="{B8004C84-6975-E4D5-AC7D-CD720D1BEE79}"/>
              </a:ext>
            </a:extLst>
          </p:cNvPr>
          <p:cNvPicPr>
            <a:picLocks noChangeAspect="1"/>
          </p:cNvPicPr>
          <p:nvPr/>
        </p:nvPicPr>
        <p:blipFill>
          <a:blip r:embed="rId3"/>
          <a:stretch>
            <a:fillRect/>
          </a:stretch>
        </p:blipFill>
        <p:spPr>
          <a:xfrm>
            <a:off x="-68678" y="772160"/>
            <a:ext cx="6206447" cy="5260703"/>
          </a:xfrm>
          <a:prstGeom prst="rect">
            <a:avLst/>
          </a:prstGeom>
        </p:spPr>
      </p:pic>
      <p:pic>
        <p:nvPicPr>
          <p:cNvPr id="6" name="Picture 5">
            <a:extLst>
              <a:ext uri="{FF2B5EF4-FFF2-40B4-BE49-F238E27FC236}">
                <a16:creationId xmlns:a16="http://schemas.microsoft.com/office/drawing/2014/main" id="{195B4C04-487D-AB3C-529D-2CF13F9412EE}"/>
              </a:ext>
            </a:extLst>
          </p:cNvPr>
          <p:cNvPicPr>
            <a:picLocks noChangeAspect="1"/>
          </p:cNvPicPr>
          <p:nvPr/>
        </p:nvPicPr>
        <p:blipFill rotWithShape="1">
          <a:blip r:embed="rId3"/>
          <a:srcRect l="76944" t="28971" b="8544"/>
          <a:stretch/>
        </p:blipFill>
        <p:spPr>
          <a:xfrm rot="5400000">
            <a:off x="4354688" y="4664182"/>
            <a:ext cx="1405467" cy="3228622"/>
          </a:xfrm>
          <a:prstGeom prst="rect">
            <a:avLst/>
          </a:prstGeom>
        </p:spPr>
      </p:pic>
      <p:pic>
        <p:nvPicPr>
          <p:cNvPr id="12" name="Picture 11">
            <a:extLst>
              <a:ext uri="{FF2B5EF4-FFF2-40B4-BE49-F238E27FC236}">
                <a16:creationId xmlns:a16="http://schemas.microsoft.com/office/drawing/2014/main" id="{A18B19F3-EF46-D227-2693-68FA586E452B}"/>
              </a:ext>
            </a:extLst>
          </p:cNvPr>
          <p:cNvPicPr>
            <a:picLocks noChangeAspect="1"/>
          </p:cNvPicPr>
          <p:nvPr/>
        </p:nvPicPr>
        <p:blipFill rotWithShape="1">
          <a:blip r:embed="rId3"/>
          <a:srcRect l="76944" t="24820" b="8544"/>
          <a:stretch/>
        </p:blipFill>
        <p:spPr>
          <a:xfrm rot="5400000">
            <a:off x="11133666" y="5517098"/>
            <a:ext cx="1405467" cy="3443111"/>
          </a:xfrm>
          <a:prstGeom prst="rect">
            <a:avLst/>
          </a:prstGeom>
        </p:spPr>
      </p:pic>
    </p:spTree>
    <p:extLst>
      <p:ext uri="{BB962C8B-B14F-4D97-AF65-F5344CB8AC3E}">
        <p14:creationId xmlns:p14="http://schemas.microsoft.com/office/powerpoint/2010/main" val="32871056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5F4AD77-C70F-F847-87BA-F4F81FB85984}"/>
              </a:ext>
            </a:extLst>
          </p:cNvPr>
          <p:cNvPicPr>
            <a:picLocks noChangeAspect="1"/>
          </p:cNvPicPr>
          <p:nvPr/>
        </p:nvPicPr>
        <p:blipFill rotWithShape="1">
          <a:blip r:embed="rId3"/>
          <a:srcRect r="6842"/>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9D2D8FF3-C843-424D-BFF8-A9EF8A274792}"/>
              </a:ext>
            </a:extLst>
          </p:cNvPr>
          <p:cNvSpPr>
            <a:spLocks noGrp="1"/>
          </p:cNvSpPr>
          <p:nvPr>
            <p:ph idx="1"/>
          </p:nvPr>
        </p:nvSpPr>
        <p:spPr>
          <a:xfrm>
            <a:off x="7897689" y="4719806"/>
            <a:ext cx="2717302" cy="637309"/>
          </a:xfrm>
        </p:spPr>
        <p:txBody>
          <a:bodyPr>
            <a:noAutofit/>
          </a:bodyPr>
          <a:lstStyle/>
          <a:p>
            <a:pPr marL="0" indent="0" fontAlgn="base">
              <a:buNone/>
            </a:pPr>
            <a:r>
              <a:rPr lang="en-US" sz="4800" dirty="0" err="1">
                <a:solidFill>
                  <a:schemeClr val="bg1"/>
                </a:solidFill>
              </a:rPr>
              <a:t>HARKing</a:t>
            </a:r>
            <a:endParaRPr lang="en-US" sz="4800" dirty="0">
              <a:solidFill>
                <a:schemeClr val="bg1"/>
              </a:solidFill>
            </a:endParaRPr>
          </a:p>
        </p:txBody>
      </p:sp>
      <p:sp>
        <p:nvSpPr>
          <p:cNvPr id="7" name="Rectangle 6">
            <a:extLst>
              <a:ext uri="{FF2B5EF4-FFF2-40B4-BE49-F238E27FC236}">
                <a16:creationId xmlns:a16="http://schemas.microsoft.com/office/drawing/2014/main" id="{FAE5B878-54D7-DA4A-A4D8-85BBF465C76E}"/>
              </a:ext>
            </a:extLst>
          </p:cNvPr>
          <p:cNvSpPr/>
          <p:nvPr/>
        </p:nvSpPr>
        <p:spPr>
          <a:xfrm>
            <a:off x="6530" y="5554768"/>
            <a:ext cx="4736876" cy="830997"/>
          </a:xfrm>
          <a:prstGeom prst="rect">
            <a:avLst/>
          </a:prstGeom>
        </p:spPr>
        <p:txBody>
          <a:bodyPr wrap="square">
            <a:spAutoFit/>
          </a:bodyPr>
          <a:lstStyle/>
          <a:p>
            <a:r>
              <a:rPr lang="en-US" sz="4800" dirty="0">
                <a:solidFill>
                  <a:schemeClr val="bg1"/>
                </a:solidFill>
              </a:rPr>
              <a:t>Publication bias</a:t>
            </a:r>
          </a:p>
        </p:txBody>
      </p:sp>
      <p:sp>
        <p:nvSpPr>
          <p:cNvPr id="8" name="Rectangle 7">
            <a:extLst>
              <a:ext uri="{FF2B5EF4-FFF2-40B4-BE49-F238E27FC236}">
                <a16:creationId xmlns:a16="http://schemas.microsoft.com/office/drawing/2014/main" id="{5D8F4428-C4F9-A94F-8E5B-A2B14829A91B}"/>
              </a:ext>
            </a:extLst>
          </p:cNvPr>
          <p:cNvSpPr/>
          <p:nvPr/>
        </p:nvSpPr>
        <p:spPr>
          <a:xfrm>
            <a:off x="2364696" y="4493540"/>
            <a:ext cx="4239304" cy="830997"/>
          </a:xfrm>
          <a:prstGeom prst="rect">
            <a:avLst/>
          </a:prstGeom>
        </p:spPr>
        <p:txBody>
          <a:bodyPr wrap="square">
            <a:spAutoFit/>
          </a:bodyPr>
          <a:lstStyle/>
          <a:p>
            <a:pPr fontAlgn="base"/>
            <a:r>
              <a:rPr lang="en-US" sz="4800" dirty="0">
                <a:solidFill>
                  <a:schemeClr val="bg1"/>
                </a:solidFill>
              </a:rPr>
              <a:t>Small </a:t>
            </a:r>
            <a:r>
              <a:rPr lang="en-US" sz="4800" i="1" dirty="0">
                <a:solidFill>
                  <a:schemeClr val="bg1"/>
                </a:solidFill>
              </a:rPr>
              <a:t>Ns</a:t>
            </a:r>
            <a:endParaRPr lang="en-US" sz="4400" i="1" dirty="0">
              <a:solidFill>
                <a:schemeClr val="bg1"/>
              </a:solidFill>
            </a:endParaRPr>
          </a:p>
        </p:txBody>
      </p:sp>
      <p:sp>
        <p:nvSpPr>
          <p:cNvPr id="9" name="Rectangle 8">
            <a:extLst>
              <a:ext uri="{FF2B5EF4-FFF2-40B4-BE49-F238E27FC236}">
                <a16:creationId xmlns:a16="http://schemas.microsoft.com/office/drawing/2014/main" id="{642A317F-1A04-0D49-B760-6FB5CB22545E}"/>
              </a:ext>
            </a:extLst>
          </p:cNvPr>
          <p:cNvSpPr/>
          <p:nvPr/>
        </p:nvSpPr>
        <p:spPr>
          <a:xfrm>
            <a:off x="4860107" y="3662543"/>
            <a:ext cx="3140316" cy="830997"/>
          </a:xfrm>
          <a:prstGeom prst="rect">
            <a:avLst/>
          </a:prstGeom>
        </p:spPr>
        <p:txBody>
          <a:bodyPr wrap="square">
            <a:spAutoFit/>
          </a:bodyPr>
          <a:lstStyle/>
          <a:p>
            <a:r>
              <a:rPr lang="en-US" sz="4800" i="1" dirty="0">
                <a:solidFill>
                  <a:schemeClr val="bg1"/>
                </a:solidFill>
              </a:rPr>
              <a:t>p</a:t>
            </a:r>
            <a:r>
              <a:rPr lang="en-US" sz="4800" dirty="0">
                <a:solidFill>
                  <a:schemeClr val="bg1"/>
                </a:solidFill>
              </a:rPr>
              <a:t>-hacking </a:t>
            </a:r>
          </a:p>
        </p:txBody>
      </p:sp>
    </p:spTree>
    <p:extLst>
      <p:ext uri="{BB962C8B-B14F-4D97-AF65-F5344CB8AC3E}">
        <p14:creationId xmlns:p14="http://schemas.microsoft.com/office/powerpoint/2010/main" val="2176654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MatrixVTI">
  <a:themeElements>
    <a:clrScheme name="AnalogousFromLightSeedRightStep">
      <a:dk1>
        <a:srgbClr val="000000"/>
      </a:dk1>
      <a:lt1>
        <a:srgbClr val="FFFFFF"/>
      </a:lt1>
      <a:dk2>
        <a:srgbClr val="413324"/>
      </a:dk2>
      <a:lt2>
        <a:srgbClr val="E2E7E8"/>
      </a:lt2>
      <a:accent1>
        <a:srgbClr val="D39089"/>
      </a:accent1>
      <a:accent2>
        <a:srgbClr val="C79A6B"/>
      </a:accent2>
      <a:accent3>
        <a:srgbClr val="AAA66F"/>
      </a:accent3>
      <a:accent4>
        <a:srgbClr val="91AB5F"/>
      </a:accent4>
      <a:accent5>
        <a:srgbClr val="80AE72"/>
      </a:accent5>
      <a:accent6>
        <a:srgbClr val="63B371"/>
      </a:accent6>
      <a:hlink>
        <a:srgbClr val="588C92"/>
      </a:hlink>
      <a:folHlink>
        <a:srgbClr val="7F7F7F"/>
      </a:folHlink>
    </a:clrScheme>
    <a:fontScheme name="Custom 4">
      <a:majorFont>
        <a:latin typeface="Bahnschrift"/>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trixVTI" id="{A2576CCC-A559-4FD4-A542-772649F65A84}" vid="{5CBC41A9-80A0-44C6-90CD-6D863034352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1117</TotalTime>
  <Words>916</Words>
  <Application>Microsoft Macintosh PowerPoint</Application>
  <PresentationFormat>Widescreen</PresentationFormat>
  <Paragraphs>87</Paragraphs>
  <Slides>21</Slides>
  <Notes>13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21</vt:i4>
      </vt:variant>
    </vt:vector>
  </HeadingPairs>
  <TitlesOfParts>
    <vt:vector size="30" baseType="lpstr">
      <vt:lpstr>Arial</vt:lpstr>
      <vt:lpstr>Avenir Next LT Pro</vt:lpstr>
      <vt:lpstr>Bahnschrift</vt:lpstr>
      <vt:lpstr>Calibri</vt:lpstr>
      <vt:lpstr>Calibri Light</vt:lpstr>
      <vt:lpstr>Glegoo</vt:lpstr>
      <vt:lpstr>San Serif</vt:lpstr>
      <vt:lpstr>MatrixVTI</vt:lpstr>
      <vt:lpstr>Office Theme</vt:lpstr>
      <vt:lpstr>    Replicability &amp; Open Science</vt:lpstr>
      <vt:lpstr>The replication crisis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p-Hacking</vt:lpstr>
      <vt:lpstr>PowerPoint Presentation</vt:lpstr>
      <vt:lpstr>PowerPoint Presentation</vt:lpstr>
      <vt:lpstr>HARKing</vt:lpstr>
      <vt:lpstr>PowerPoint Presentation</vt:lpstr>
      <vt:lpstr>Open Science in Psychology</vt:lpstr>
      <vt:lpstr>Example of p-hacking</vt:lpstr>
      <vt:lpstr>How to Address?</vt:lpstr>
      <vt:lpstr>Transparent Language</vt:lpstr>
      <vt:lpstr>Preregistration </vt:lpstr>
      <vt:lpstr>Registered Report </vt:lpstr>
      <vt:lpstr>Registered Report:  Religious Privilege Example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Session # 2 Methods</dc:title>
  <dc:creator>Michael Prinzing</dc:creator>
  <cp:lastModifiedBy>Palm, Meredith</cp:lastModifiedBy>
  <cp:revision>200</cp:revision>
  <dcterms:created xsi:type="dcterms:W3CDTF">2023-07-19T23:32:27Z</dcterms:created>
  <dcterms:modified xsi:type="dcterms:W3CDTF">2024-08-23T19:25:31Z</dcterms:modified>
</cp:coreProperties>
</file>